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77050" cy="100028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 showGuides="1">
      <p:cViewPr varScale="1">
        <p:scale>
          <a:sx n="76" d="100"/>
          <a:sy n="76" d="100"/>
        </p:scale>
        <p:origin x="456" y="90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31258-3604-4C29-8168-E1A05A740E91}" type="datetimeFigureOut">
              <a:rPr lang="fr-FR" smtClean="0"/>
              <a:t>26/08/2015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E32D-51C6-42E4-820A-80D915FDB2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1057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31258-3604-4C29-8168-E1A05A740E91}" type="datetimeFigureOut">
              <a:rPr lang="fr-FR" smtClean="0"/>
              <a:t>26/08/2015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E32D-51C6-42E4-820A-80D915FDB2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5198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31258-3604-4C29-8168-E1A05A740E91}" type="datetimeFigureOut">
              <a:rPr lang="fr-FR" smtClean="0"/>
              <a:t>26/08/2015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E32D-51C6-42E4-820A-80D915FDB2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9176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31258-3604-4C29-8168-E1A05A740E91}" type="datetimeFigureOut">
              <a:rPr lang="fr-FR" smtClean="0"/>
              <a:t>26/08/2015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E32D-51C6-42E4-820A-80D915FDB2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7362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31258-3604-4C29-8168-E1A05A740E91}" type="datetimeFigureOut">
              <a:rPr lang="fr-FR" smtClean="0"/>
              <a:t>26/08/2015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E32D-51C6-42E4-820A-80D915FDB2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9912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31258-3604-4C29-8168-E1A05A740E91}" type="datetimeFigureOut">
              <a:rPr lang="fr-FR" smtClean="0"/>
              <a:t>26/08/2015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E32D-51C6-42E4-820A-80D915FDB2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4408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31258-3604-4C29-8168-E1A05A740E91}" type="datetimeFigureOut">
              <a:rPr lang="fr-FR" smtClean="0"/>
              <a:t>26/08/2015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E32D-51C6-42E4-820A-80D915FDB2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951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31258-3604-4C29-8168-E1A05A740E91}" type="datetimeFigureOut">
              <a:rPr lang="fr-FR" smtClean="0"/>
              <a:t>26/08/2015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E32D-51C6-42E4-820A-80D915FDB2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5591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31258-3604-4C29-8168-E1A05A740E91}" type="datetimeFigureOut">
              <a:rPr lang="fr-FR" smtClean="0"/>
              <a:t>26/08/2015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E32D-51C6-42E4-820A-80D915FDB2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5213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31258-3604-4C29-8168-E1A05A740E91}" type="datetimeFigureOut">
              <a:rPr lang="fr-FR" smtClean="0"/>
              <a:t>26/08/2015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E32D-51C6-42E4-820A-80D915FDB2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921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31258-3604-4C29-8168-E1A05A740E91}" type="datetimeFigureOut">
              <a:rPr lang="fr-FR" smtClean="0"/>
              <a:t>26/08/2015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E32D-51C6-42E4-820A-80D915FDB2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9472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431258-3604-4C29-8168-E1A05A740E91}" type="datetimeFigureOut">
              <a:rPr lang="fr-FR" smtClean="0"/>
              <a:t>26/08/2015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4E32D-51C6-42E4-820A-80D915FDB2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7069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86378" y="4238517"/>
            <a:ext cx="2172052" cy="239941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50" b="1" dirty="0" smtClean="0"/>
              <a:t>CARACTERISTIQUES GENERALES</a:t>
            </a:r>
            <a:endParaRPr lang="fr-FR" sz="1050" b="1" dirty="0"/>
          </a:p>
        </p:txBody>
      </p:sp>
      <p:sp>
        <p:nvSpPr>
          <p:cNvPr id="8" name="Rectangle 7"/>
          <p:cNvSpPr/>
          <p:nvPr/>
        </p:nvSpPr>
        <p:spPr>
          <a:xfrm>
            <a:off x="786378" y="4543059"/>
            <a:ext cx="2172052" cy="222089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Finition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86378" y="4842029"/>
            <a:ext cx="2172052" cy="222089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Débit d’aspiration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86378" y="5140996"/>
            <a:ext cx="2172052" cy="222089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>
                <a:solidFill>
                  <a:schemeClr val="tx1"/>
                </a:solidFill>
              </a:rPr>
              <a:t>Type de Commandes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86378" y="5439963"/>
            <a:ext cx="2172052" cy="222089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Filtres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86378" y="5738931"/>
            <a:ext cx="2172052" cy="222089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Filtres charbon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86378" y="6037898"/>
            <a:ext cx="2172052" cy="222089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Eclairage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86378" y="6336865"/>
            <a:ext cx="2172052" cy="222089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Classe Energétique</a:t>
            </a:r>
            <a:endParaRPr lang="fr-FR" sz="1000" dirty="0">
              <a:solidFill>
                <a:schemeClr val="tx1"/>
              </a:solidFill>
            </a:endParaRPr>
          </a:p>
        </p:txBody>
      </p:sp>
      <p:cxnSp>
        <p:nvCxnSpPr>
          <p:cNvPr id="24" name="Connecteur droit 23"/>
          <p:cNvCxnSpPr/>
          <p:nvPr/>
        </p:nvCxnSpPr>
        <p:spPr>
          <a:xfrm>
            <a:off x="786378" y="4790774"/>
            <a:ext cx="21720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>
            <a:off x="786378" y="5064117"/>
            <a:ext cx="21720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>
            <a:off x="786378" y="5388709"/>
            <a:ext cx="21720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>
            <a:off x="786378" y="5679135"/>
            <a:ext cx="21720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>
            <a:off x="786378" y="5986644"/>
            <a:ext cx="21720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>
            <a:off x="786378" y="6294154"/>
            <a:ext cx="21720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>
            <a:off x="786378" y="6601664"/>
            <a:ext cx="21720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3167005" y="4238517"/>
            <a:ext cx="2172052" cy="239941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endParaRPr lang="fr-FR" sz="1050" b="1" dirty="0"/>
          </a:p>
        </p:txBody>
      </p:sp>
      <p:sp>
        <p:nvSpPr>
          <p:cNvPr id="40" name="Rectangle 39"/>
          <p:cNvSpPr/>
          <p:nvPr/>
        </p:nvSpPr>
        <p:spPr>
          <a:xfrm>
            <a:off x="3167005" y="4543059"/>
            <a:ext cx="2172052" cy="222089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Inox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167005" y="4842029"/>
            <a:ext cx="2172052" cy="222089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500 m3/h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167005" y="5140996"/>
            <a:ext cx="2172052" cy="222089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Boutons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3167005" y="5439963"/>
            <a:ext cx="2172052" cy="222089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Aluminium lavable en lave-vaisselle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67005" y="5738931"/>
            <a:ext cx="2172052" cy="222089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2 fournis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167005" y="6037898"/>
            <a:ext cx="2172052" cy="222089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LED (2 x 4 W)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167005" y="6336865"/>
            <a:ext cx="2172052" cy="222089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D</a:t>
            </a:r>
            <a:endParaRPr lang="fr-FR" sz="1000" dirty="0">
              <a:solidFill>
                <a:schemeClr val="tx1"/>
              </a:solidFill>
            </a:endParaRPr>
          </a:p>
        </p:txBody>
      </p:sp>
      <p:cxnSp>
        <p:nvCxnSpPr>
          <p:cNvPr id="49" name="Connecteur droit 48"/>
          <p:cNvCxnSpPr/>
          <p:nvPr/>
        </p:nvCxnSpPr>
        <p:spPr>
          <a:xfrm>
            <a:off x="3167005" y="4790774"/>
            <a:ext cx="21720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49"/>
          <p:cNvCxnSpPr/>
          <p:nvPr/>
        </p:nvCxnSpPr>
        <p:spPr>
          <a:xfrm>
            <a:off x="3167005" y="5064117"/>
            <a:ext cx="21720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50"/>
          <p:cNvCxnSpPr/>
          <p:nvPr/>
        </p:nvCxnSpPr>
        <p:spPr>
          <a:xfrm>
            <a:off x="3167005" y="5388709"/>
            <a:ext cx="21720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51"/>
          <p:cNvCxnSpPr/>
          <p:nvPr/>
        </p:nvCxnSpPr>
        <p:spPr>
          <a:xfrm>
            <a:off x="3167005" y="5679135"/>
            <a:ext cx="21720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52"/>
          <p:cNvCxnSpPr/>
          <p:nvPr/>
        </p:nvCxnSpPr>
        <p:spPr>
          <a:xfrm>
            <a:off x="3167005" y="5986644"/>
            <a:ext cx="21720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53"/>
          <p:cNvCxnSpPr/>
          <p:nvPr/>
        </p:nvCxnSpPr>
        <p:spPr>
          <a:xfrm>
            <a:off x="3167005" y="6294154"/>
            <a:ext cx="21720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54"/>
          <p:cNvCxnSpPr/>
          <p:nvPr/>
        </p:nvCxnSpPr>
        <p:spPr>
          <a:xfrm>
            <a:off x="3167005" y="6601664"/>
            <a:ext cx="21720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9" name="ZoneTexte 318"/>
          <p:cNvSpPr txBox="1"/>
          <p:nvPr/>
        </p:nvSpPr>
        <p:spPr>
          <a:xfrm>
            <a:off x="713808" y="320846"/>
            <a:ext cx="18015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srgbClr val="FF0000"/>
                </a:solidFill>
              </a:rPr>
              <a:t>SERIE </a:t>
            </a:r>
            <a:r>
              <a:rPr lang="fr-FR" sz="1600" b="1" dirty="0" smtClean="0">
                <a:solidFill>
                  <a:srgbClr val="FF0000"/>
                </a:solidFill>
              </a:rPr>
              <a:t>FUTURA</a:t>
            </a:r>
            <a:endParaRPr lang="fr-FR" sz="1600" b="1" dirty="0">
              <a:solidFill>
                <a:srgbClr val="FF0000"/>
              </a:solidFill>
            </a:endParaRPr>
          </a:p>
        </p:txBody>
      </p:sp>
      <p:sp>
        <p:nvSpPr>
          <p:cNvPr id="320" name="ZoneTexte 319"/>
          <p:cNvSpPr txBox="1"/>
          <p:nvPr/>
        </p:nvSpPr>
        <p:spPr>
          <a:xfrm>
            <a:off x="786378" y="786650"/>
            <a:ext cx="4552679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fr-FR" b="1" dirty="0" smtClean="0"/>
              <a:t>K90 AM LX D</a:t>
            </a:r>
            <a:endParaRPr lang="fr-FR" b="1" dirty="0"/>
          </a:p>
        </p:txBody>
      </p:sp>
      <p:sp>
        <p:nvSpPr>
          <p:cNvPr id="321" name="ZoneTexte 320"/>
          <p:cNvSpPr txBox="1"/>
          <p:nvPr/>
        </p:nvSpPr>
        <p:spPr>
          <a:xfrm>
            <a:off x="828181" y="1217011"/>
            <a:ext cx="18015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i="1" dirty="0" smtClean="0"/>
              <a:t>Hotte déco murale 90 cm</a:t>
            </a:r>
            <a:endParaRPr lang="fr-FR" sz="1200" b="1" i="1" dirty="0"/>
          </a:p>
        </p:txBody>
      </p:sp>
      <p:grpSp>
        <p:nvGrpSpPr>
          <p:cNvPr id="9" name="Groupe 8"/>
          <p:cNvGrpSpPr/>
          <p:nvPr/>
        </p:nvGrpSpPr>
        <p:grpSpPr>
          <a:xfrm>
            <a:off x="6613500" y="6448629"/>
            <a:ext cx="5310364" cy="341543"/>
            <a:chOff x="6961845" y="6448630"/>
            <a:chExt cx="4539316" cy="155438"/>
          </a:xfrm>
        </p:grpSpPr>
        <p:sp>
          <p:nvSpPr>
            <p:cNvPr id="311" name="Rectangle 310"/>
            <p:cNvSpPr/>
            <p:nvPr/>
          </p:nvSpPr>
          <p:spPr>
            <a:xfrm>
              <a:off x="6961845" y="6448630"/>
              <a:ext cx="2078949" cy="153034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1200" b="1" dirty="0"/>
                <a:t>CODE EAN </a:t>
              </a:r>
              <a:r>
                <a:rPr lang="fr-FR" sz="1200" b="1" dirty="0" smtClean="0"/>
                <a:t>K90 AM LX D</a:t>
              </a:r>
              <a:endParaRPr lang="fr-FR" sz="1200" b="1" dirty="0"/>
            </a:p>
          </p:txBody>
        </p:sp>
        <p:sp>
          <p:nvSpPr>
            <p:cNvPr id="312" name="Rectangle 311"/>
            <p:cNvSpPr/>
            <p:nvPr/>
          </p:nvSpPr>
          <p:spPr>
            <a:xfrm>
              <a:off x="9149602" y="6448630"/>
              <a:ext cx="2351559" cy="155438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1200" b="1" dirty="0" smtClean="0"/>
                <a:t>8 051 277 857 240</a:t>
              </a:r>
              <a:endParaRPr lang="fr-FR" sz="1200" b="1" dirty="0"/>
            </a:p>
          </p:txBody>
        </p:sp>
      </p:grpSp>
      <p:sp>
        <p:nvSpPr>
          <p:cNvPr id="102" name="Rectangle 101"/>
          <p:cNvSpPr/>
          <p:nvPr/>
        </p:nvSpPr>
        <p:spPr>
          <a:xfrm>
            <a:off x="6613503" y="261600"/>
            <a:ext cx="2432080" cy="17754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50" b="1" dirty="0" smtClean="0"/>
              <a:t>CARACTERISTIQUES TECHNIQUES</a:t>
            </a:r>
            <a:endParaRPr lang="fr-FR" sz="1050" b="1" dirty="0"/>
          </a:p>
        </p:txBody>
      </p:sp>
      <p:sp>
        <p:nvSpPr>
          <p:cNvPr id="104" name="Rectangle 103"/>
          <p:cNvSpPr/>
          <p:nvPr/>
        </p:nvSpPr>
        <p:spPr>
          <a:xfrm>
            <a:off x="6613501" y="919890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t" anchorCtr="0"/>
          <a:lstStyle/>
          <a:p>
            <a:r>
              <a:rPr lang="fr-FR" sz="1000" dirty="0" err="1" smtClean="0">
                <a:solidFill>
                  <a:schemeClr val="tx1"/>
                </a:solidFill>
              </a:rPr>
              <a:t>Nbr</a:t>
            </a:r>
            <a:r>
              <a:rPr lang="fr-FR" sz="1000" dirty="0" smtClean="0">
                <a:solidFill>
                  <a:schemeClr val="tx1"/>
                </a:solidFill>
              </a:rPr>
              <a:t> de turbines</a:t>
            </a:r>
            <a:endParaRPr lang="fr-FR" sz="1000" dirty="0">
              <a:solidFill>
                <a:schemeClr val="tx1"/>
              </a:solidFill>
            </a:endParaRPr>
          </a:p>
        </p:txBody>
      </p:sp>
      <p:cxnSp>
        <p:nvCxnSpPr>
          <p:cNvPr id="112" name="Connecteur droit 111"/>
          <p:cNvCxnSpPr/>
          <p:nvPr/>
        </p:nvCxnSpPr>
        <p:spPr>
          <a:xfrm>
            <a:off x="6613503" y="1436404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Connecteur droit 112"/>
          <p:cNvCxnSpPr/>
          <p:nvPr/>
        </p:nvCxnSpPr>
        <p:spPr>
          <a:xfrm>
            <a:off x="6613503" y="923074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Rectangle 175"/>
          <p:cNvSpPr/>
          <p:nvPr/>
        </p:nvSpPr>
        <p:spPr>
          <a:xfrm>
            <a:off x="6613503" y="698232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err="1" smtClean="0">
                <a:solidFill>
                  <a:schemeClr val="tx1"/>
                </a:solidFill>
              </a:rPr>
              <a:t>Nbr</a:t>
            </a:r>
            <a:r>
              <a:rPr lang="fr-FR" sz="1000" dirty="0" smtClean="0">
                <a:solidFill>
                  <a:schemeClr val="tx1"/>
                </a:solidFill>
              </a:rPr>
              <a:t> de moteur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268" name="Rectangle 267"/>
          <p:cNvSpPr/>
          <p:nvPr/>
        </p:nvSpPr>
        <p:spPr>
          <a:xfrm>
            <a:off x="6613503" y="3706089"/>
            <a:ext cx="2432080" cy="17754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50" b="1" dirty="0" smtClean="0"/>
              <a:t>DIMENSIONS ET POIDS</a:t>
            </a:r>
            <a:endParaRPr lang="fr-FR" sz="1050" b="1" dirty="0"/>
          </a:p>
        </p:txBody>
      </p:sp>
      <p:sp>
        <p:nvSpPr>
          <p:cNvPr id="289" name="Rectangle 288"/>
          <p:cNvSpPr/>
          <p:nvPr/>
        </p:nvSpPr>
        <p:spPr>
          <a:xfrm>
            <a:off x="6613503" y="3931455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>
                <a:solidFill>
                  <a:schemeClr val="tx1"/>
                </a:solidFill>
              </a:rPr>
              <a:t>Dimensions </a:t>
            </a:r>
            <a:r>
              <a:rPr lang="fr-FR" sz="1000" dirty="0" smtClean="0">
                <a:solidFill>
                  <a:schemeClr val="tx1"/>
                </a:solidFill>
              </a:rPr>
              <a:t>hotte </a:t>
            </a:r>
            <a:r>
              <a:rPr lang="fr-FR" sz="1000" dirty="0">
                <a:solidFill>
                  <a:schemeClr val="tx1"/>
                </a:solidFill>
              </a:rPr>
              <a:t>(cm) - </a:t>
            </a:r>
            <a:r>
              <a:rPr lang="fr-FR" sz="1000" dirty="0" err="1">
                <a:solidFill>
                  <a:schemeClr val="tx1"/>
                </a:solidFill>
              </a:rPr>
              <a:t>HxLxP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290" name="Rectangle 289"/>
          <p:cNvSpPr/>
          <p:nvPr/>
        </p:nvSpPr>
        <p:spPr>
          <a:xfrm>
            <a:off x="6613503" y="4152681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>
                <a:solidFill>
                  <a:schemeClr val="tx1"/>
                </a:solidFill>
              </a:rPr>
              <a:t>Dimensions emballée (cm) - </a:t>
            </a:r>
            <a:r>
              <a:rPr lang="fr-FR" sz="1000" dirty="0" err="1">
                <a:solidFill>
                  <a:schemeClr val="tx1"/>
                </a:solidFill>
              </a:rPr>
              <a:t>HxLxP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291" name="Rectangle 290"/>
          <p:cNvSpPr/>
          <p:nvPr/>
        </p:nvSpPr>
        <p:spPr>
          <a:xfrm>
            <a:off x="6613503" y="4400964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>
                <a:solidFill>
                  <a:schemeClr val="tx1"/>
                </a:solidFill>
              </a:rPr>
              <a:t>Poids net /brut</a:t>
            </a:r>
          </a:p>
        </p:txBody>
      </p:sp>
      <p:sp>
        <p:nvSpPr>
          <p:cNvPr id="292" name="Rectangle 291"/>
          <p:cNvSpPr/>
          <p:nvPr/>
        </p:nvSpPr>
        <p:spPr>
          <a:xfrm>
            <a:off x="6613503" y="1725058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>
                <a:solidFill>
                  <a:schemeClr val="tx1"/>
                </a:solidFill>
              </a:rPr>
              <a:t>Branchement électrique </a:t>
            </a:r>
          </a:p>
        </p:txBody>
      </p:sp>
      <p:cxnSp>
        <p:nvCxnSpPr>
          <p:cNvPr id="294" name="Connecteur droit 293"/>
          <p:cNvCxnSpPr/>
          <p:nvPr/>
        </p:nvCxnSpPr>
        <p:spPr>
          <a:xfrm>
            <a:off x="6613503" y="4114754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Connecteur droit 294"/>
          <p:cNvCxnSpPr/>
          <p:nvPr/>
        </p:nvCxnSpPr>
        <p:spPr>
          <a:xfrm>
            <a:off x="6613503" y="4344075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Connecteur droit 295"/>
          <p:cNvCxnSpPr/>
          <p:nvPr/>
        </p:nvCxnSpPr>
        <p:spPr>
          <a:xfrm>
            <a:off x="6613503" y="1687132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4" name="Rectangle 313"/>
          <p:cNvSpPr/>
          <p:nvPr/>
        </p:nvSpPr>
        <p:spPr>
          <a:xfrm>
            <a:off x="6613503" y="1227481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Diamètre de sortie d’air (mm)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9172873" y="261600"/>
            <a:ext cx="2750995" cy="17754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endParaRPr lang="fr-FR" sz="1050" b="1" dirty="0"/>
          </a:p>
        </p:txBody>
      </p:sp>
      <p:cxnSp>
        <p:nvCxnSpPr>
          <p:cNvPr id="130" name="Connecteur droit 129"/>
          <p:cNvCxnSpPr/>
          <p:nvPr/>
        </p:nvCxnSpPr>
        <p:spPr>
          <a:xfrm>
            <a:off x="9172873" y="1436404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Connecteur droit 130"/>
          <p:cNvCxnSpPr/>
          <p:nvPr/>
        </p:nvCxnSpPr>
        <p:spPr>
          <a:xfrm>
            <a:off x="9172873" y="923074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Rectangle 177"/>
          <p:cNvSpPr/>
          <p:nvPr/>
        </p:nvSpPr>
        <p:spPr>
          <a:xfrm>
            <a:off x="9172873" y="698232"/>
            <a:ext cx="2750995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1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316" name="Rectangle 315"/>
          <p:cNvSpPr/>
          <p:nvPr/>
        </p:nvSpPr>
        <p:spPr>
          <a:xfrm>
            <a:off x="9172873" y="1227481"/>
            <a:ext cx="2750995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150/ 120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272" name="Rectangle 271"/>
          <p:cNvSpPr/>
          <p:nvPr/>
        </p:nvSpPr>
        <p:spPr>
          <a:xfrm>
            <a:off x="9172873" y="3722685"/>
            <a:ext cx="2750995" cy="180338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endParaRPr lang="fr-FR" sz="1050" b="1" dirty="0"/>
          </a:p>
        </p:txBody>
      </p:sp>
      <p:sp>
        <p:nvSpPr>
          <p:cNvPr id="299" name="Rectangle 298"/>
          <p:cNvSpPr/>
          <p:nvPr/>
        </p:nvSpPr>
        <p:spPr>
          <a:xfrm>
            <a:off x="9172873" y="3937929"/>
            <a:ext cx="2750995" cy="165016"/>
          </a:xfrm>
          <a:prstGeom prst="rect">
            <a:avLst/>
          </a:prstGeom>
          <a:noFill/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98/54 x 90 x 46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300" name="Rectangle 299"/>
          <p:cNvSpPr/>
          <p:nvPr/>
        </p:nvSpPr>
        <p:spPr>
          <a:xfrm>
            <a:off x="9172873" y="4160066"/>
            <a:ext cx="2750995" cy="165016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>
                <a:solidFill>
                  <a:schemeClr val="tx1"/>
                </a:solidFill>
              </a:rPr>
              <a:t>9</a:t>
            </a:r>
            <a:r>
              <a:rPr lang="fr-FR" sz="1000" dirty="0" smtClean="0">
                <a:solidFill>
                  <a:schemeClr val="tx1"/>
                </a:solidFill>
              </a:rPr>
              <a:t>7x61x38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301" name="Rectangle 300"/>
          <p:cNvSpPr/>
          <p:nvPr/>
        </p:nvSpPr>
        <p:spPr>
          <a:xfrm>
            <a:off x="9172873" y="4409371"/>
            <a:ext cx="2750995" cy="165016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8 / 11,1 kg</a:t>
            </a:r>
            <a:r>
              <a:rPr lang="fr-FR" sz="1000" dirty="0">
                <a:solidFill>
                  <a:schemeClr val="tx1"/>
                </a:solidFill>
              </a:rPr>
              <a:t>	</a:t>
            </a:r>
          </a:p>
        </p:txBody>
      </p:sp>
      <p:sp>
        <p:nvSpPr>
          <p:cNvPr id="302" name="Rectangle 301"/>
          <p:cNvSpPr/>
          <p:nvPr/>
        </p:nvSpPr>
        <p:spPr>
          <a:xfrm>
            <a:off x="9172873" y="1725058"/>
            <a:ext cx="2750995" cy="165016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230 </a:t>
            </a:r>
            <a:r>
              <a:rPr lang="fr-FR" sz="1000" dirty="0">
                <a:solidFill>
                  <a:schemeClr val="tx1"/>
                </a:solidFill>
              </a:rPr>
              <a:t>V, </a:t>
            </a:r>
            <a:r>
              <a:rPr lang="fr-FR" sz="1000" dirty="0" smtClean="0">
                <a:solidFill>
                  <a:schemeClr val="tx1"/>
                </a:solidFill>
              </a:rPr>
              <a:t>50 Hz</a:t>
            </a:r>
            <a:endParaRPr lang="fr-FR" sz="1000" dirty="0">
              <a:solidFill>
                <a:schemeClr val="tx1"/>
              </a:solidFill>
            </a:endParaRPr>
          </a:p>
        </p:txBody>
      </p:sp>
      <p:cxnSp>
        <p:nvCxnSpPr>
          <p:cNvPr id="304" name="Connecteur droit 303"/>
          <p:cNvCxnSpPr/>
          <p:nvPr/>
        </p:nvCxnSpPr>
        <p:spPr>
          <a:xfrm>
            <a:off x="9172873" y="4121987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5" name="Connecteur droit 304"/>
          <p:cNvCxnSpPr/>
          <p:nvPr/>
        </p:nvCxnSpPr>
        <p:spPr>
          <a:xfrm>
            <a:off x="9172873" y="4352250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Connecteur droit 305"/>
          <p:cNvCxnSpPr/>
          <p:nvPr/>
        </p:nvCxnSpPr>
        <p:spPr>
          <a:xfrm>
            <a:off x="9172873" y="1690152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Rectangle 162"/>
          <p:cNvSpPr/>
          <p:nvPr/>
        </p:nvSpPr>
        <p:spPr>
          <a:xfrm>
            <a:off x="9172871" y="964853"/>
            <a:ext cx="2750995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164" name="Connecteur droit 163"/>
          <p:cNvCxnSpPr/>
          <p:nvPr/>
        </p:nvCxnSpPr>
        <p:spPr>
          <a:xfrm>
            <a:off x="6613501" y="1181525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necteur droit 164"/>
          <p:cNvCxnSpPr/>
          <p:nvPr/>
        </p:nvCxnSpPr>
        <p:spPr>
          <a:xfrm>
            <a:off x="9172871" y="1181525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Connecteur droit 165"/>
          <p:cNvCxnSpPr/>
          <p:nvPr/>
        </p:nvCxnSpPr>
        <p:spPr>
          <a:xfrm>
            <a:off x="6613501" y="1690152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Rectangle 166"/>
          <p:cNvSpPr/>
          <p:nvPr/>
        </p:nvSpPr>
        <p:spPr>
          <a:xfrm>
            <a:off x="6613501" y="1481229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Niveau sonore (min / max)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169" name="Rectangle 168"/>
          <p:cNvSpPr/>
          <p:nvPr/>
        </p:nvSpPr>
        <p:spPr>
          <a:xfrm>
            <a:off x="9172871" y="1481229"/>
            <a:ext cx="2750995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50 / 67 dB(A)</a:t>
            </a:r>
            <a:endParaRPr lang="fr-FR" sz="1000" dirty="0">
              <a:solidFill>
                <a:schemeClr val="tx1"/>
              </a:solidFill>
            </a:endParaRPr>
          </a:p>
        </p:txBody>
      </p:sp>
      <p:cxnSp>
        <p:nvCxnSpPr>
          <p:cNvPr id="170" name="Connecteur droit 169"/>
          <p:cNvCxnSpPr/>
          <p:nvPr/>
        </p:nvCxnSpPr>
        <p:spPr>
          <a:xfrm>
            <a:off x="6613500" y="1435274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Connecteur droit 170"/>
          <p:cNvCxnSpPr/>
          <p:nvPr/>
        </p:nvCxnSpPr>
        <p:spPr>
          <a:xfrm>
            <a:off x="9172870" y="1435274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Rectangle 171"/>
          <p:cNvSpPr/>
          <p:nvPr/>
        </p:nvSpPr>
        <p:spPr>
          <a:xfrm>
            <a:off x="6613501" y="2038006"/>
            <a:ext cx="2432080" cy="17754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50" b="1" dirty="0" smtClean="0"/>
              <a:t>ETIQUETTE ENERGIE</a:t>
            </a:r>
            <a:endParaRPr lang="fr-FR" sz="1050" b="1" dirty="0"/>
          </a:p>
        </p:txBody>
      </p:sp>
      <p:sp>
        <p:nvSpPr>
          <p:cNvPr id="175" name="Rectangle 174"/>
          <p:cNvSpPr/>
          <p:nvPr/>
        </p:nvSpPr>
        <p:spPr>
          <a:xfrm>
            <a:off x="6613500" y="2480396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t" anchorCtr="0"/>
          <a:lstStyle/>
          <a:p>
            <a:r>
              <a:rPr lang="fr-FR" sz="1000" dirty="0" smtClean="0">
                <a:solidFill>
                  <a:schemeClr val="tx1"/>
                </a:solidFill>
              </a:rPr>
              <a:t>Classe d’efficacité de l’évacuation des vapeurs et des fumées</a:t>
            </a:r>
            <a:endParaRPr lang="fr-FR" sz="1000" dirty="0">
              <a:solidFill>
                <a:schemeClr val="tx1"/>
              </a:solidFill>
            </a:endParaRPr>
          </a:p>
        </p:txBody>
      </p:sp>
      <p:cxnSp>
        <p:nvCxnSpPr>
          <p:cNvPr id="180" name="Connecteur droit 179"/>
          <p:cNvCxnSpPr/>
          <p:nvPr/>
        </p:nvCxnSpPr>
        <p:spPr>
          <a:xfrm>
            <a:off x="6613501" y="3096367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Connecteur droit 180"/>
          <p:cNvCxnSpPr/>
          <p:nvPr/>
        </p:nvCxnSpPr>
        <p:spPr>
          <a:xfrm>
            <a:off x="6613501" y="2483580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Rectangle 181"/>
          <p:cNvSpPr/>
          <p:nvPr/>
        </p:nvSpPr>
        <p:spPr>
          <a:xfrm>
            <a:off x="6613501" y="2258738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Classe énergie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183" name="Rectangle 182"/>
          <p:cNvSpPr/>
          <p:nvPr/>
        </p:nvSpPr>
        <p:spPr>
          <a:xfrm>
            <a:off x="6613501" y="2887444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Classe d’efficacité de l’éclairage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188" name="Rectangle 187"/>
          <p:cNvSpPr/>
          <p:nvPr/>
        </p:nvSpPr>
        <p:spPr>
          <a:xfrm>
            <a:off x="9172871" y="2038006"/>
            <a:ext cx="2750995" cy="17754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endParaRPr lang="fr-FR" sz="1050" b="1" dirty="0"/>
          </a:p>
        </p:txBody>
      </p:sp>
      <p:cxnSp>
        <p:nvCxnSpPr>
          <p:cNvPr id="189" name="Connecteur droit 188"/>
          <p:cNvCxnSpPr/>
          <p:nvPr/>
        </p:nvCxnSpPr>
        <p:spPr>
          <a:xfrm>
            <a:off x="9172871" y="3096367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Connecteur droit 189"/>
          <p:cNvCxnSpPr/>
          <p:nvPr/>
        </p:nvCxnSpPr>
        <p:spPr>
          <a:xfrm>
            <a:off x="9172871" y="2483580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1" name="Rectangle 190"/>
          <p:cNvSpPr/>
          <p:nvPr/>
        </p:nvSpPr>
        <p:spPr>
          <a:xfrm>
            <a:off x="9172871" y="2258738"/>
            <a:ext cx="2750995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92" name="Rectangle 191"/>
          <p:cNvSpPr/>
          <p:nvPr/>
        </p:nvSpPr>
        <p:spPr>
          <a:xfrm>
            <a:off x="9172871" y="2887444"/>
            <a:ext cx="2750995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B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193" name="Rectangle 192"/>
          <p:cNvSpPr/>
          <p:nvPr/>
        </p:nvSpPr>
        <p:spPr>
          <a:xfrm>
            <a:off x="9172870" y="2525359"/>
            <a:ext cx="2750995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E</a:t>
            </a:r>
            <a:endParaRPr lang="fr-FR" sz="1000" dirty="0">
              <a:solidFill>
                <a:schemeClr val="tx1"/>
              </a:solidFill>
            </a:endParaRPr>
          </a:p>
        </p:txBody>
      </p:sp>
      <p:cxnSp>
        <p:nvCxnSpPr>
          <p:cNvPr id="194" name="Connecteur droit 193"/>
          <p:cNvCxnSpPr/>
          <p:nvPr/>
        </p:nvCxnSpPr>
        <p:spPr>
          <a:xfrm>
            <a:off x="6613500" y="2841489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Connecteur droit 194"/>
          <p:cNvCxnSpPr/>
          <p:nvPr/>
        </p:nvCxnSpPr>
        <p:spPr>
          <a:xfrm>
            <a:off x="9172870" y="2841489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Connecteur droit 195"/>
          <p:cNvCxnSpPr/>
          <p:nvPr/>
        </p:nvCxnSpPr>
        <p:spPr>
          <a:xfrm>
            <a:off x="6613500" y="3350116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Rectangle 196"/>
          <p:cNvSpPr/>
          <p:nvPr/>
        </p:nvSpPr>
        <p:spPr>
          <a:xfrm>
            <a:off x="6613500" y="3141193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Classe d’efficacité de la filtration des graisses</a:t>
            </a:r>
            <a:endParaRPr lang="fr-FR" sz="1000" dirty="0">
              <a:solidFill>
                <a:schemeClr val="tx1"/>
              </a:solidFill>
            </a:endParaRPr>
          </a:p>
        </p:txBody>
      </p:sp>
      <p:cxnSp>
        <p:nvCxnSpPr>
          <p:cNvPr id="198" name="Connecteur droit 197"/>
          <p:cNvCxnSpPr/>
          <p:nvPr/>
        </p:nvCxnSpPr>
        <p:spPr>
          <a:xfrm>
            <a:off x="9172870" y="3350116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9" name="Rectangle 198"/>
          <p:cNvSpPr/>
          <p:nvPr/>
        </p:nvSpPr>
        <p:spPr>
          <a:xfrm>
            <a:off x="9172870" y="3141193"/>
            <a:ext cx="2750995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C</a:t>
            </a:r>
            <a:endParaRPr lang="fr-FR" sz="1000" dirty="0">
              <a:solidFill>
                <a:schemeClr val="tx1"/>
              </a:solidFill>
            </a:endParaRPr>
          </a:p>
        </p:txBody>
      </p:sp>
      <p:cxnSp>
        <p:nvCxnSpPr>
          <p:cNvPr id="200" name="Connecteur droit 199"/>
          <p:cNvCxnSpPr/>
          <p:nvPr/>
        </p:nvCxnSpPr>
        <p:spPr>
          <a:xfrm>
            <a:off x="6613499" y="3095237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Connecteur droit 200"/>
          <p:cNvCxnSpPr/>
          <p:nvPr/>
        </p:nvCxnSpPr>
        <p:spPr>
          <a:xfrm>
            <a:off x="9172869" y="3095237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Rectangle 118"/>
          <p:cNvSpPr/>
          <p:nvPr/>
        </p:nvSpPr>
        <p:spPr>
          <a:xfrm>
            <a:off x="6613500" y="3415190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Consommation d’énergie en kW/h par an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122" name="Rectangle 121"/>
          <p:cNvSpPr/>
          <p:nvPr/>
        </p:nvSpPr>
        <p:spPr>
          <a:xfrm>
            <a:off x="9172870" y="3415190"/>
            <a:ext cx="2750995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80,5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030869" y="3691817"/>
            <a:ext cx="338681" cy="347324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fr-FR" sz="1600" b="1" dirty="0" smtClean="0"/>
              <a:t>N</a:t>
            </a:r>
            <a:endParaRPr lang="fr-FR" sz="1600" b="1" dirty="0"/>
          </a:p>
        </p:txBody>
      </p:sp>
      <p:sp>
        <p:nvSpPr>
          <p:cNvPr id="129" name="Rectangle 128"/>
          <p:cNvSpPr/>
          <p:nvPr/>
        </p:nvSpPr>
        <p:spPr>
          <a:xfrm>
            <a:off x="4496378" y="3691817"/>
            <a:ext cx="338681" cy="34732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</a:rPr>
              <a:t>CR</a:t>
            </a:r>
            <a:endParaRPr lang="fr-FR" sz="1600" b="1" dirty="0">
              <a:solidFill>
                <a:schemeClr val="tx1"/>
              </a:solidFill>
            </a:endParaRPr>
          </a:p>
        </p:txBody>
      </p:sp>
      <p:sp>
        <p:nvSpPr>
          <p:cNvPr id="132" name="Rectangle 131"/>
          <p:cNvSpPr/>
          <p:nvPr/>
        </p:nvSpPr>
        <p:spPr>
          <a:xfrm>
            <a:off x="4961887" y="3691817"/>
            <a:ext cx="338681" cy="347324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fr-FR" sz="1600" b="1" dirty="0" smtClean="0"/>
              <a:t>VI</a:t>
            </a:r>
            <a:endParaRPr lang="fr-FR" sz="1600" b="1" dirty="0"/>
          </a:p>
        </p:txBody>
      </p:sp>
      <p:pic>
        <p:nvPicPr>
          <p:cNvPr id="133" name="Immagin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6028" y="1604579"/>
            <a:ext cx="2496540" cy="24965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4" name="Immagin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0095" y="4638861"/>
            <a:ext cx="1381392" cy="1632986"/>
          </a:xfrm>
          <a:prstGeom prst="rect">
            <a:avLst/>
          </a:prstGeom>
        </p:spPr>
      </p:pic>
      <p:cxnSp>
        <p:nvCxnSpPr>
          <p:cNvPr id="100" name="Connecteur droit 99"/>
          <p:cNvCxnSpPr/>
          <p:nvPr/>
        </p:nvCxnSpPr>
        <p:spPr>
          <a:xfrm>
            <a:off x="6613499" y="693909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Rectangle 100"/>
          <p:cNvSpPr/>
          <p:nvPr/>
        </p:nvSpPr>
        <p:spPr>
          <a:xfrm>
            <a:off x="6613499" y="469067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>
                <a:solidFill>
                  <a:schemeClr val="tx1"/>
                </a:solidFill>
              </a:rPr>
              <a:t>Mode de fonctionnement</a:t>
            </a:r>
            <a:endParaRPr lang="fr-FR" sz="1000" dirty="0">
              <a:solidFill>
                <a:schemeClr val="tx1"/>
              </a:solidFill>
            </a:endParaRPr>
          </a:p>
        </p:txBody>
      </p:sp>
      <p:cxnSp>
        <p:nvCxnSpPr>
          <p:cNvPr id="103" name="Connecteur droit 102"/>
          <p:cNvCxnSpPr/>
          <p:nvPr/>
        </p:nvCxnSpPr>
        <p:spPr>
          <a:xfrm>
            <a:off x="9172869" y="693909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Rectangle 104"/>
          <p:cNvSpPr/>
          <p:nvPr/>
        </p:nvSpPr>
        <p:spPr>
          <a:xfrm>
            <a:off x="9172869" y="469067"/>
            <a:ext cx="2750995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>
                <a:solidFill>
                  <a:schemeClr val="tx1"/>
                </a:solidFill>
              </a:rPr>
              <a:t>Extraction et recyclage</a:t>
            </a:r>
            <a:endParaRPr lang="fr-FR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975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86378" y="4238517"/>
            <a:ext cx="2172052" cy="239941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50" b="1" dirty="0" smtClean="0"/>
              <a:t>CARACTERISTIQUES GENERALES</a:t>
            </a:r>
            <a:endParaRPr lang="fr-FR" sz="1050" b="1" dirty="0"/>
          </a:p>
        </p:txBody>
      </p:sp>
      <p:sp>
        <p:nvSpPr>
          <p:cNvPr id="8" name="Rectangle 7"/>
          <p:cNvSpPr/>
          <p:nvPr/>
        </p:nvSpPr>
        <p:spPr>
          <a:xfrm>
            <a:off x="786378" y="4543059"/>
            <a:ext cx="2172052" cy="222089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Finition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86378" y="4842029"/>
            <a:ext cx="2172052" cy="222089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Débit d’aspiration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86378" y="5140996"/>
            <a:ext cx="2172052" cy="222089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>
                <a:solidFill>
                  <a:schemeClr val="tx1"/>
                </a:solidFill>
              </a:rPr>
              <a:t>Type de Commandes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86378" y="5439963"/>
            <a:ext cx="2172052" cy="222089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Filtres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86378" y="5738931"/>
            <a:ext cx="2172052" cy="222089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Filtres charbon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86378" y="6037898"/>
            <a:ext cx="2172052" cy="222089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Eclairage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86378" y="6336865"/>
            <a:ext cx="2172052" cy="222089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Classe Energétique</a:t>
            </a:r>
            <a:endParaRPr lang="fr-FR" sz="1000" dirty="0">
              <a:solidFill>
                <a:schemeClr val="tx1"/>
              </a:solidFill>
            </a:endParaRPr>
          </a:p>
        </p:txBody>
      </p:sp>
      <p:cxnSp>
        <p:nvCxnSpPr>
          <p:cNvPr id="24" name="Connecteur droit 23"/>
          <p:cNvCxnSpPr/>
          <p:nvPr/>
        </p:nvCxnSpPr>
        <p:spPr>
          <a:xfrm>
            <a:off x="786378" y="4790774"/>
            <a:ext cx="21720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>
            <a:off x="786378" y="5064117"/>
            <a:ext cx="21720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>
            <a:off x="786378" y="5388709"/>
            <a:ext cx="21720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>
            <a:off x="786378" y="5679135"/>
            <a:ext cx="21720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>
            <a:off x="786378" y="5986644"/>
            <a:ext cx="21720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>
            <a:off x="786378" y="6294154"/>
            <a:ext cx="21720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>
            <a:off x="786378" y="6601664"/>
            <a:ext cx="21720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3167005" y="4238517"/>
            <a:ext cx="2172052" cy="239941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endParaRPr lang="fr-FR" sz="1050" b="1" dirty="0"/>
          </a:p>
        </p:txBody>
      </p:sp>
      <p:sp>
        <p:nvSpPr>
          <p:cNvPr id="40" name="Rectangle 39"/>
          <p:cNvSpPr/>
          <p:nvPr/>
        </p:nvSpPr>
        <p:spPr>
          <a:xfrm>
            <a:off x="3167005" y="4543059"/>
            <a:ext cx="2172052" cy="222089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Noir / Inox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167005" y="4842029"/>
            <a:ext cx="2172052" cy="222089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500 m3/h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167005" y="5140996"/>
            <a:ext cx="2172052" cy="222089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Boutons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3167005" y="5439963"/>
            <a:ext cx="2172052" cy="222089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Aluminium lavable en lave-vaisselle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67005" y="5738931"/>
            <a:ext cx="2172052" cy="222089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2 fournis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167005" y="6037898"/>
            <a:ext cx="2172052" cy="222089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LED (2 x 4 W)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167005" y="6336865"/>
            <a:ext cx="2172052" cy="222089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D</a:t>
            </a:r>
            <a:endParaRPr lang="fr-FR" sz="1000" dirty="0">
              <a:solidFill>
                <a:schemeClr val="tx1"/>
              </a:solidFill>
            </a:endParaRPr>
          </a:p>
        </p:txBody>
      </p:sp>
      <p:cxnSp>
        <p:nvCxnSpPr>
          <p:cNvPr id="49" name="Connecteur droit 48"/>
          <p:cNvCxnSpPr/>
          <p:nvPr/>
        </p:nvCxnSpPr>
        <p:spPr>
          <a:xfrm>
            <a:off x="3167005" y="4790774"/>
            <a:ext cx="21720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49"/>
          <p:cNvCxnSpPr/>
          <p:nvPr/>
        </p:nvCxnSpPr>
        <p:spPr>
          <a:xfrm>
            <a:off x="3167005" y="5064117"/>
            <a:ext cx="21720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50"/>
          <p:cNvCxnSpPr/>
          <p:nvPr/>
        </p:nvCxnSpPr>
        <p:spPr>
          <a:xfrm>
            <a:off x="3167005" y="5388709"/>
            <a:ext cx="21720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51"/>
          <p:cNvCxnSpPr/>
          <p:nvPr/>
        </p:nvCxnSpPr>
        <p:spPr>
          <a:xfrm>
            <a:off x="3167005" y="5679135"/>
            <a:ext cx="21720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52"/>
          <p:cNvCxnSpPr/>
          <p:nvPr/>
        </p:nvCxnSpPr>
        <p:spPr>
          <a:xfrm>
            <a:off x="3167005" y="5986644"/>
            <a:ext cx="21720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53"/>
          <p:cNvCxnSpPr/>
          <p:nvPr/>
        </p:nvCxnSpPr>
        <p:spPr>
          <a:xfrm>
            <a:off x="3167005" y="6294154"/>
            <a:ext cx="21720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54"/>
          <p:cNvCxnSpPr/>
          <p:nvPr/>
        </p:nvCxnSpPr>
        <p:spPr>
          <a:xfrm>
            <a:off x="3167005" y="6601664"/>
            <a:ext cx="21720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9" name="ZoneTexte 318"/>
          <p:cNvSpPr txBox="1"/>
          <p:nvPr/>
        </p:nvSpPr>
        <p:spPr>
          <a:xfrm>
            <a:off x="713808" y="320846"/>
            <a:ext cx="18015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srgbClr val="FF0000"/>
                </a:solidFill>
              </a:rPr>
              <a:t>SERIE </a:t>
            </a:r>
            <a:r>
              <a:rPr lang="fr-FR" sz="1600" b="1" dirty="0" smtClean="0">
                <a:solidFill>
                  <a:srgbClr val="FF0000"/>
                </a:solidFill>
              </a:rPr>
              <a:t>FUTURA</a:t>
            </a:r>
            <a:endParaRPr lang="fr-FR" sz="1600" b="1" dirty="0">
              <a:solidFill>
                <a:srgbClr val="FF0000"/>
              </a:solidFill>
            </a:endParaRPr>
          </a:p>
        </p:txBody>
      </p:sp>
      <p:sp>
        <p:nvSpPr>
          <p:cNvPr id="320" name="ZoneTexte 319"/>
          <p:cNvSpPr txBox="1"/>
          <p:nvPr/>
        </p:nvSpPr>
        <p:spPr>
          <a:xfrm>
            <a:off x="786378" y="786650"/>
            <a:ext cx="4552679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fr-FR" b="1" dirty="0" smtClean="0"/>
              <a:t>K90 AM </a:t>
            </a:r>
            <a:r>
              <a:rPr lang="fr-FR" b="1" dirty="0" smtClean="0"/>
              <a:t>LN </a:t>
            </a:r>
            <a:r>
              <a:rPr lang="fr-FR" b="1" dirty="0" smtClean="0"/>
              <a:t>D</a:t>
            </a:r>
            <a:endParaRPr lang="fr-FR" b="1" dirty="0"/>
          </a:p>
        </p:txBody>
      </p:sp>
      <p:sp>
        <p:nvSpPr>
          <p:cNvPr id="321" name="ZoneTexte 320"/>
          <p:cNvSpPr txBox="1"/>
          <p:nvPr/>
        </p:nvSpPr>
        <p:spPr>
          <a:xfrm>
            <a:off x="828181" y="1217011"/>
            <a:ext cx="18015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i="1" dirty="0" smtClean="0"/>
              <a:t>Hotte déco murale 90 cm</a:t>
            </a:r>
            <a:endParaRPr lang="fr-FR" sz="1200" b="1" i="1" dirty="0"/>
          </a:p>
        </p:txBody>
      </p:sp>
      <p:grpSp>
        <p:nvGrpSpPr>
          <p:cNvPr id="9" name="Groupe 8"/>
          <p:cNvGrpSpPr/>
          <p:nvPr/>
        </p:nvGrpSpPr>
        <p:grpSpPr>
          <a:xfrm>
            <a:off x="6613500" y="6448629"/>
            <a:ext cx="5310364" cy="341543"/>
            <a:chOff x="6961845" y="6448630"/>
            <a:chExt cx="4539316" cy="155438"/>
          </a:xfrm>
        </p:grpSpPr>
        <p:sp>
          <p:nvSpPr>
            <p:cNvPr id="311" name="Rectangle 310"/>
            <p:cNvSpPr/>
            <p:nvPr/>
          </p:nvSpPr>
          <p:spPr>
            <a:xfrm>
              <a:off x="6961845" y="6448630"/>
              <a:ext cx="2078949" cy="153034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1200" b="1" dirty="0"/>
                <a:t>CODE EAN </a:t>
              </a:r>
              <a:r>
                <a:rPr lang="fr-FR" sz="1200" b="1" dirty="0" smtClean="0"/>
                <a:t>K90 AM </a:t>
              </a:r>
              <a:r>
                <a:rPr lang="fr-FR" sz="1200" b="1" dirty="0" smtClean="0"/>
                <a:t>LN </a:t>
              </a:r>
              <a:r>
                <a:rPr lang="fr-FR" sz="1200" b="1" dirty="0" smtClean="0"/>
                <a:t>D</a:t>
              </a:r>
              <a:endParaRPr lang="fr-FR" sz="1200" b="1" dirty="0"/>
            </a:p>
          </p:txBody>
        </p:sp>
        <p:sp>
          <p:nvSpPr>
            <p:cNvPr id="312" name="Rectangle 311"/>
            <p:cNvSpPr/>
            <p:nvPr/>
          </p:nvSpPr>
          <p:spPr>
            <a:xfrm>
              <a:off x="9149602" y="6448630"/>
              <a:ext cx="2351559" cy="155438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1200" b="1" dirty="0" smtClean="0"/>
                <a:t>8 051 277 857 </a:t>
              </a:r>
              <a:r>
                <a:rPr lang="fr-FR" sz="1200" b="1" dirty="0" smtClean="0"/>
                <a:t>202</a:t>
              </a:r>
              <a:endParaRPr lang="fr-FR" sz="1200" b="1" dirty="0"/>
            </a:p>
          </p:txBody>
        </p:sp>
      </p:grpSp>
      <p:sp>
        <p:nvSpPr>
          <p:cNvPr id="102" name="Rectangle 101"/>
          <p:cNvSpPr/>
          <p:nvPr/>
        </p:nvSpPr>
        <p:spPr>
          <a:xfrm>
            <a:off x="6613503" y="261600"/>
            <a:ext cx="2432080" cy="17754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50" b="1" dirty="0" smtClean="0"/>
              <a:t>CARACTERISTIQUES TECHNIQUES</a:t>
            </a:r>
            <a:endParaRPr lang="fr-FR" sz="1050" b="1" dirty="0"/>
          </a:p>
        </p:txBody>
      </p:sp>
      <p:sp>
        <p:nvSpPr>
          <p:cNvPr id="104" name="Rectangle 103"/>
          <p:cNvSpPr/>
          <p:nvPr/>
        </p:nvSpPr>
        <p:spPr>
          <a:xfrm>
            <a:off x="6613501" y="919890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t" anchorCtr="0"/>
          <a:lstStyle/>
          <a:p>
            <a:r>
              <a:rPr lang="fr-FR" sz="1000" dirty="0" err="1" smtClean="0">
                <a:solidFill>
                  <a:schemeClr val="tx1"/>
                </a:solidFill>
              </a:rPr>
              <a:t>Nbr</a:t>
            </a:r>
            <a:r>
              <a:rPr lang="fr-FR" sz="1000" dirty="0" smtClean="0">
                <a:solidFill>
                  <a:schemeClr val="tx1"/>
                </a:solidFill>
              </a:rPr>
              <a:t> de turbines</a:t>
            </a:r>
            <a:endParaRPr lang="fr-FR" sz="1000" dirty="0">
              <a:solidFill>
                <a:schemeClr val="tx1"/>
              </a:solidFill>
            </a:endParaRPr>
          </a:p>
        </p:txBody>
      </p:sp>
      <p:cxnSp>
        <p:nvCxnSpPr>
          <p:cNvPr id="112" name="Connecteur droit 111"/>
          <p:cNvCxnSpPr/>
          <p:nvPr/>
        </p:nvCxnSpPr>
        <p:spPr>
          <a:xfrm>
            <a:off x="6613503" y="1436404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Connecteur droit 112"/>
          <p:cNvCxnSpPr/>
          <p:nvPr/>
        </p:nvCxnSpPr>
        <p:spPr>
          <a:xfrm>
            <a:off x="6613503" y="923074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Rectangle 175"/>
          <p:cNvSpPr/>
          <p:nvPr/>
        </p:nvSpPr>
        <p:spPr>
          <a:xfrm>
            <a:off x="6613503" y="698232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err="1" smtClean="0">
                <a:solidFill>
                  <a:schemeClr val="tx1"/>
                </a:solidFill>
              </a:rPr>
              <a:t>Nbr</a:t>
            </a:r>
            <a:r>
              <a:rPr lang="fr-FR" sz="1000" dirty="0" smtClean="0">
                <a:solidFill>
                  <a:schemeClr val="tx1"/>
                </a:solidFill>
              </a:rPr>
              <a:t> de moteur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268" name="Rectangle 267"/>
          <p:cNvSpPr/>
          <p:nvPr/>
        </p:nvSpPr>
        <p:spPr>
          <a:xfrm>
            <a:off x="6613503" y="3706089"/>
            <a:ext cx="2432080" cy="17754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50" b="1" dirty="0" smtClean="0"/>
              <a:t>DIMENSIONS ET POIDS</a:t>
            </a:r>
            <a:endParaRPr lang="fr-FR" sz="1050" b="1" dirty="0"/>
          </a:p>
        </p:txBody>
      </p:sp>
      <p:sp>
        <p:nvSpPr>
          <p:cNvPr id="289" name="Rectangle 288"/>
          <p:cNvSpPr/>
          <p:nvPr/>
        </p:nvSpPr>
        <p:spPr>
          <a:xfrm>
            <a:off x="6613503" y="3931455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>
                <a:solidFill>
                  <a:schemeClr val="tx1"/>
                </a:solidFill>
              </a:rPr>
              <a:t>Dimensions </a:t>
            </a:r>
            <a:r>
              <a:rPr lang="fr-FR" sz="1000" dirty="0" smtClean="0">
                <a:solidFill>
                  <a:schemeClr val="tx1"/>
                </a:solidFill>
              </a:rPr>
              <a:t>hotte </a:t>
            </a:r>
            <a:r>
              <a:rPr lang="fr-FR" sz="1000" dirty="0">
                <a:solidFill>
                  <a:schemeClr val="tx1"/>
                </a:solidFill>
              </a:rPr>
              <a:t>(cm) - </a:t>
            </a:r>
            <a:r>
              <a:rPr lang="fr-FR" sz="1000" dirty="0" err="1">
                <a:solidFill>
                  <a:schemeClr val="tx1"/>
                </a:solidFill>
              </a:rPr>
              <a:t>HxLxP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290" name="Rectangle 289"/>
          <p:cNvSpPr/>
          <p:nvPr/>
        </p:nvSpPr>
        <p:spPr>
          <a:xfrm>
            <a:off x="6613503" y="4152681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>
                <a:solidFill>
                  <a:schemeClr val="tx1"/>
                </a:solidFill>
              </a:rPr>
              <a:t>Dimensions emballée (cm) - </a:t>
            </a:r>
            <a:r>
              <a:rPr lang="fr-FR" sz="1000" dirty="0" err="1">
                <a:solidFill>
                  <a:schemeClr val="tx1"/>
                </a:solidFill>
              </a:rPr>
              <a:t>HxLxP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291" name="Rectangle 290"/>
          <p:cNvSpPr/>
          <p:nvPr/>
        </p:nvSpPr>
        <p:spPr>
          <a:xfrm>
            <a:off x="6613503" y="4400964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>
                <a:solidFill>
                  <a:schemeClr val="tx1"/>
                </a:solidFill>
              </a:rPr>
              <a:t>Poids net /brut</a:t>
            </a:r>
          </a:p>
        </p:txBody>
      </p:sp>
      <p:sp>
        <p:nvSpPr>
          <p:cNvPr id="292" name="Rectangle 291"/>
          <p:cNvSpPr/>
          <p:nvPr/>
        </p:nvSpPr>
        <p:spPr>
          <a:xfrm>
            <a:off x="6613503" y="1725058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>
                <a:solidFill>
                  <a:schemeClr val="tx1"/>
                </a:solidFill>
              </a:rPr>
              <a:t>Branchement électrique </a:t>
            </a:r>
          </a:p>
        </p:txBody>
      </p:sp>
      <p:cxnSp>
        <p:nvCxnSpPr>
          <p:cNvPr id="294" name="Connecteur droit 293"/>
          <p:cNvCxnSpPr/>
          <p:nvPr/>
        </p:nvCxnSpPr>
        <p:spPr>
          <a:xfrm>
            <a:off x="6613503" y="4114754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Connecteur droit 294"/>
          <p:cNvCxnSpPr/>
          <p:nvPr/>
        </p:nvCxnSpPr>
        <p:spPr>
          <a:xfrm>
            <a:off x="6613503" y="4344075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Connecteur droit 295"/>
          <p:cNvCxnSpPr/>
          <p:nvPr/>
        </p:nvCxnSpPr>
        <p:spPr>
          <a:xfrm>
            <a:off x="6613503" y="1687132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4" name="Rectangle 313"/>
          <p:cNvSpPr/>
          <p:nvPr/>
        </p:nvSpPr>
        <p:spPr>
          <a:xfrm>
            <a:off x="6613503" y="1227481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Diamètre de sortie d’air (mm)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9172873" y="261600"/>
            <a:ext cx="2750995" cy="17754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endParaRPr lang="fr-FR" sz="1050" b="1" dirty="0"/>
          </a:p>
        </p:txBody>
      </p:sp>
      <p:cxnSp>
        <p:nvCxnSpPr>
          <p:cNvPr id="130" name="Connecteur droit 129"/>
          <p:cNvCxnSpPr/>
          <p:nvPr/>
        </p:nvCxnSpPr>
        <p:spPr>
          <a:xfrm>
            <a:off x="9172873" y="1436404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Connecteur droit 130"/>
          <p:cNvCxnSpPr/>
          <p:nvPr/>
        </p:nvCxnSpPr>
        <p:spPr>
          <a:xfrm>
            <a:off x="9172873" y="923074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Rectangle 177"/>
          <p:cNvSpPr/>
          <p:nvPr/>
        </p:nvSpPr>
        <p:spPr>
          <a:xfrm>
            <a:off x="9172873" y="698232"/>
            <a:ext cx="2750995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1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316" name="Rectangle 315"/>
          <p:cNvSpPr/>
          <p:nvPr/>
        </p:nvSpPr>
        <p:spPr>
          <a:xfrm>
            <a:off x="9172873" y="1227481"/>
            <a:ext cx="2750995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150/ 120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272" name="Rectangle 271"/>
          <p:cNvSpPr/>
          <p:nvPr/>
        </p:nvSpPr>
        <p:spPr>
          <a:xfrm>
            <a:off x="9172873" y="3722685"/>
            <a:ext cx="2750995" cy="180338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endParaRPr lang="fr-FR" sz="1050" b="1" dirty="0"/>
          </a:p>
        </p:txBody>
      </p:sp>
      <p:sp>
        <p:nvSpPr>
          <p:cNvPr id="299" name="Rectangle 298"/>
          <p:cNvSpPr/>
          <p:nvPr/>
        </p:nvSpPr>
        <p:spPr>
          <a:xfrm>
            <a:off x="9172873" y="3937929"/>
            <a:ext cx="2750995" cy="165016"/>
          </a:xfrm>
          <a:prstGeom prst="rect">
            <a:avLst/>
          </a:prstGeom>
          <a:noFill/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98/54 x 90 x 46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300" name="Rectangle 299"/>
          <p:cNvSpPr/>
          <p:nvPr/>
        </p:nvSpPr>
        <p:spPr>
          <a:xfrm>
            <a:off x="9172873" y="4160066"/>
            <a:ext cx="2750995" cy="165016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>
                <a:solidFill>
                  <a:schemeClr val="tx1"/>
                </a:solidFill>
              </a:rPr>
              <a:t>9</a:t>
            </a:r>
            <a:r>
              <a:rPr lang="fr-FR" sz="1000" dirty="0" smtClean="0">
                <a:solidFill>
                  <a:schemeClr val="tx1"/>
                </a:solidFill>
              </a:rPr>
              <a:t>7x61x38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301" name="Rectangle 300"/>
          <p:cNvSpPr/>
          <p:nvPr/>
        </p:nvSpPr>
        <p:spPr>
          <a:xfrm>
            <a:off x="9172873" y="4409371"/>
            <a:ext cx="2750995" cy="165016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8 / 11,1 kg</a:t>
            </a:r>
            <a:r>
              <a:rPr lang="fr-FR" sz="1000" dirty="0">
                <a:solidFill>
                  <a:schemeClr val="tx1"/>
                </a:solidFill>
              </a:rPr>
              <a:t>	</a:t>
            </a:r>
          </a:p>
        </p:txBody>
      </p:sp>
      <p:sp>
        <p:nvSpPr>
          <p:cNvPr id="302" name="Rectangle 301"/>
          <p:cNvSpPr/>
          <p:nvPr/>
        </p:nvSpPr>
        <p:spPr>
          <a:xfrm>
            <a:off x="9172873" y="1725058"/>
            <a:ext cx="2750995" cy="165016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230 </a:t>
            </a:r>
            <a:r>
              <a:rPr lang="fr-FR" sz="1000" dirty="0">
                <a:solidFill>
                  <a:schemeClr val="tx1"/>
                </a:solidFill>
              </a:rPr>
              <a:t>V, </a:t>
            </a:r>
            <a:r>
              <a:rPr lang="fr-FR" sz="1000" dirty="0" smtClean="0">
                <a:solidFill>
                  <a:schemeClr val="tx1"/>
                </a:solidFill>
              </a:rPr>
              <a:t>50 Hz</a:t>
            </a:r>
            <a:endParaRPr lang="fr-FR" sz="1000" dirty="0">
              <a:solidFill>
                <a:schemeClr val="tx1"/>
              </a:solidFill>
            </a:endParaRPr>
          </a:p>
        </p:txBody>
      </p:sp>
      <p:cxnSp>
        <p:nvCxnSpPr>
          <p:cNvPr id="304" name="Connecteur droit 303"/>
          <p:cNvCxnSpPr/>
          <p:nvPr/>
        </p:nvCxnSpPr>
        <p:spPr>
          <a:xfrm>
            <a:off x="9172873" y="4121987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5" name="Connecteur droit 304"/>
          <p:cNvCxnSpPr/>
          <p:nvPr/>
        </p:nvCxnSpPr>
        <p:spPr>
          <a:xfrm>
            <a:off x="9172873" y="4352250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Connecteur droit 305"/>
          <p:cNvCxnSpPr/>
          <p:nvPr/>
        </p:nvCxnSpPr>
        <p:spPr>
          <a:xfrm>
            <a:off x="9172873" y="1690152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Rectangle 162"/>
          <p:cNvSpPr/>
          <p:nvPr/>
        </p:nvSpPr>
        <p:spPr>
          <a:xfrm>
            <a:off x="9172871" y="964853"/>
            <a:ext cx="2750995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164" name="Connecteur droit 163"/>
          <p:cNvCxnSpPr/>
          <p:nvPr/>
        </p:nvCxnSpPr>
        <p:spPr>
          <a:xfrm>
            <a:off x="6613501" y="1181525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necteur droit 164"/>
          <p:cNvCxnSpPr/>
          <p:nvPr/>
        </p:nvCxnSpPr>
        <p:spPr>
          <a:xfrm>
            <a:off x="9172871" y="1181525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Connecteur droit 165"/>
          <p:cNvCxnSpPr/>
          <p:nvPr/>
        </p:nvCxnSpPr>
        <p:spPr>
          <a:xfrm>
            <a:off x="6613501" y="1690152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Rectangle 166"/>
          <p:cNvSpPr/>
          <p:nvPr/>
        </p:nvSpPr>
        <p:spPr>
          <a:xfrm>
            <a:off x="6613501" y="1481229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Niveau sonore (min / max)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169" name="Rectangle 168"/>
          <p:cNvSpPr/>
          <p:nvPr/>
        </p:nvSpPr>
        <p:spPr>
          <a:xfrm>
            <a:off x="9172871" y="1481229"/>
            <a:ext cx="2750995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50 / 67 dB(A)</a:t>
            </a:r>
            <a:endParaRPr lang="fr-FR" sz="1000" dirty="0">
              <a:solidFill>
                <a:schemeClr val="tx1"/>
              </a:solidFill>
            </a:endParaRPr>
          </a:p>
        </p:txBody>
      </p:sp>
      <p:cxnSp>
        <p:nvCxnSpPr>
          <p:cNvPr id="170" name="Connecteur droit 169"/>
          <p:cNvCxnSpPr/>
          <p:nvPr/>
        </p:nvCxnSpPr>
        <p:spPr>
          <a:xfrm>
            <a:off x="6613500" y="1435274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Connecteur droit 170"/>
          <p:cNvCxnSpPr/>
          <p:nvPr/>
        </p:nvCxnSpPr>
        <p:spPr>
          <a:xfrm>
            <a:off x="9172870" y="1435274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Rectangle 171"/>
          <p:cNvSpPr/>
          <p:nvPr/>
        </p:nvSpPr>
        <p:spPr>
          <a:xfrm>
            <a:off x="6613501" y="2038006"/>
            <a:ext cx="2432080" cy="17754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50" b="1" dirty="0" smtClean="0"/>
              <a:t>ETIQUETTE ENERGIE</a:t>
            </a:r>
            <a:endParaRPr lang="fr-FR" sz="1050" b="1" dirty="0"/>
          </a:p>
        </p:txBody>
      </p:sp>
      <p:sp>
        <p:nvSpPr>
          <p:cNvPr id="175" name="Rectangle 174"/>
          <p:cNvSpPr/>
          <p:nvPr/>
        </p:nvSpPr>
        <p:spPr>
          <a:xfrm>
            <a:off x="6613500" y="2480396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t" anchorCtr="0"/>
          <a:lstStyle/>
          <a:p>
            <a:r>
              <a:rPr lang="fr-FR" sz="1000" dirty="0" smtClean="0">
                <a:solidFill>
                  <a:schemeClr val="tx1"/>
                </a:solidFill>
              </a:rPr>
              <a:t>Classe d’efficacité de l’évacuation des vapeurs et des fumées</a:t>
            </a:r>
            <a:endParaRPr lang="fr-FR" sz="1000" dirty="0">
              <a:solidFill>
                <a:schemeClr val="tx1"/>
              </a:solidFill>
            </a:endParaRPr>
          </a:p>
        </p:txBody>
      </p:sp>
      <p:cxnSp>
        <p:nvCxnSpPr>
          <p:cNvPr id="180" name="Connecteur droit 179"/>
          <p:cNvCxnSpPr/>
          <p:nvPr/>
        </p:nvCxnSpPr>
        <p:spPr>
          <a:xfrm>
            <a:off x="6613501" y="3096367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Connecteur droit 180"/>
          <p:cNvCxnSpPr/>
          <p:nvPr/>
        </p:nvCxnSpPr>
        <p:spPr>
          <a:xfrm>
            <a:off x="6613501" y="2483580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Rectangle 181"/>
          <p:cNvSpPr/>
          <p:nvPr/>
        </p:nvSpPr>
        <p:spPr>
          <a:xfrm>
            <a:off x="6613501" y="2258738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Classe énergie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183" name="Rectangle 182"/>
          <p:cNvSpPr/>
          <p:nvPr/>
        </p:nvSpPr>
        <p:spPr>
          <a:xfrm>
            <a:off x="6613501" y="2887444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Classe d’efficacité de l’éclairage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188" name="Rectangle 187"/>
          <p:cNvSpPr/>
          <p:nvPr/>
        </p:nvSpPr>
        <p:spPr>
          <a:xfrm>
            <a:off x="9172871" y="2038006"/>
            <a:ext cx="2750995" cy="17754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endParaRPr lang="fr-FR" sz="1050" b="1" dirty="0"/>
          </a:p>
        </p:txBody>
      </p:sp>
      <p:cxnSp>
        <p:nvCxnSpPr>
          <p:cNvPr id="189" name="Connecteur droit 188"/>
          <p:cNvCxnSpPr/>
          <p:nvPr/>
        </p:nvCxnSpPr>
        <p:spPr>
          <a:xfrm>
            <a:off x="9172871" y="3096367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Connecteur droit 189"/>
          <p:cNvCxnSpPr/>
          <p:nvPr/>
        </p:nvCxnSpPr>
        <p:spPr>
          <a:xfrm>
            <a:off x="9172871" y="2483580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1" name="Rectangle 190"/>
          <p:cNvSpPr/>
          <p:nvPr/>
        </p:nvSpPr>
        <p:spPr>
          <a:xfrm>
            <a:off x="9172871" y="2258738"/>
            <a:ext cx="2750995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92" name="Rectangle 191"/>
          <p:cNvSpPr/>
          <p:nvPr/>
        </p:nvSpPr>
        <p:spPr>
          <a:xfrm>
            <a:off x="9172871" y="2887444"/>
            <a:ext cx="2750995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B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193" name="Rectangle 192"/>
          <p:cNvSpPr/>
          <p:nvPr/>
        </p:nvSpPr>
        <p:spPr>
          <a:xfrm>
            <a:off x="9172870" y="2525359"/>
            <a:ext cx="2750995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E</a:t>
            </a:r>
            <a:endParaRPr lang="fr-FR" sz="1000" dirty="0">
              <a:solidFill>
                <a:schemeClr val="tx1"/>
              </a:solidFill>
            </a:endParaRPr>
          </a:p>
        </p:txBody>
      </p:sp>
      <p:cxnSp>
        <p:nvCxnSpPr>
          <p:cNvPr id="194" name="Connecteur droit 193"/>
          <p:cNvCxnSpPr/>
          <p:nvPr/>
        </p:nvCxnSpPr>
        <p:spPr>
          <a:xfrm>
            <a:off x="6613500" y="2841489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Connecteur droit 194"/>
          <p:cNvCxnSpPr/>
          <p:nvPr/>
        </p:nvCxnSpPr>
        <p:spPr>
          <a:xfrm>
            <a:off x="9172870" y="2841489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Connecteur droit 195"/>
          <p:cNvCxnSpPr/>
          <p:nvPr/>
        </p:nvCxnSpPr>
        <p:spPr>
          <a:xfrm>
            <a:off x="6613500" y="3350116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Rectangle 196"/>
          <p:cNvSpPr/>
          <p:nvPr/>
        </p:nvSpPr>
        <p:spPr>
          <a:xfrm>
            <a:off x="6613500" y="3141193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Classe d’efficacité de la filtration des graisses</a:t>
            </a:r>
            <a:endParaRPr lang="fr-FR" sz="1000" dirty="0">
              <a:solidFill>
                <a:schemeClr val="tx1"/>
              </a:solidFill>
            </a:endParaRPr>
          </a:p>
        </p:txBody>
      </p:sp>
      <p:cxnSp>
        <p:nvCxnSpPr>
          <p:cNvPr id="198" name="Connecteur droit 197"/>
          <p:cNvCxnSpPr/>
          <p:nvPr/>
        </p:nvCxnSpPr>
        <p:spPr>
          <a:xfrm>
            <a:off x="9172870" y="3350116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9" name="Rectangle 198"/>
          <p:cNvSpPr/>
          <p:nvPr/>
        </p:nvSpPr>
        <p:spPr>
          <a:xfrm>
            <a:off x="9172870" y="3141193"/>
            <a:ext cx="2750995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C</a:t>
            </a:r>
            <a:endParaRPr lang="fr-FR" sz="1000" dirty="0">
              <a:solidFill>
                <a:schemeClr val="tx1"/>
              </a:solidFill>
            </a:endParaRPr>
          </a:p>
        </p:txBody>
      </p:sp>
      <p:cxnSp>
        <p:nvCxnSpPr>
          <p:cNvPr id="200" name="Connecteur droit 199"/>
          <p:cNvCxnSpPr/>
          <p:nvPr/>
        </p:nvCxnSpPr>
        <p:spPr>
          <a:xfrm>
            <a:off x="6613499" y="3095237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Connecteur droit 200"/>
          <p:cNvCxnSpPr/>
          <p:nvPr/>
        </p:nvCxnSpPr>
        <p:spPr>
          <a:xfrm>
            <a:off x="9172869" y="3095237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Rectangle 118"/>
          <p:cNvSpPr/>
          <p:nvPr/>
        </p:nvSpPr>
        <p:spPr>
          <a:xfrm>
            <a:off x="6613500" y="3415190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Consommation d’énergie en kW/h par an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122" name="Rectangle 121"/>
          <p:cNvSpPr/>
          <p:nvPr/>
        </p:nvSpPr>
        <p:spPr>
          <a:xfrm>
            <a:off x="9172870" y="3415190"/>
            <a:ext cx="2750995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80,5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030869" y="3691817"/>
            <a:ext cx="338681" cy="347324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X</a:t>
            </a:r>
            <a:endParaRPr lang="fr-FR" sz="1600" b="1" dirty="0">
              <a:solidFill>
                <a:schemeClr val="tx1"/>
              </a:solidFill>
            </a:endParaRPr>
          </a:p>
        </p:txBody>
      </p:sp>
      <p:sp>
        <p:nvSpPr>
          <p:cNvPr id="129" name="Rectangle 128"/>
          <p:cNvSpPr/>
          <p:nvPr/>
        </p:nvSpPr>
        <p:spPr>
          <a:xfrm>
            <a:off x="4496378" y="3691817"/>
            <a:ext cx="338681" cy="34732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</a:rPr>
              <a:t>CR</a:t>
            </a:r>
            <a:endParaRPr lang="fr-FR" sz="1600" b="1" dirty="0">
              <a:solidFill>
                <a:schemeClr val="tx1"/>
              </a:solidFill>
            </a:endParaRPr>
          </a:p>
        </p:txBody>
      </p:sp>
      <p:sp>
        <p:nvSpPr>
          <p:cNvPr id="132" name="Rectangle 131"/>
          <p:cNvSpPr/>
          <p:nvPr/>
        </p:nvSpPr>
        <p:spPr>
          <a:xfrm>
            <a:off x="4961887" y="3691817"/>
            <a:ext cx="338681" cy="347324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fr-FR" sz="1600" b="1" dirty="0" smtClean="0"/>
              <a:t>VI</a:t>
            </a:r>
            <a:endParaRPr lang="fr-FR" sz="1600" b="1" dirty="0"/>
          </a:p>
        </p:txBody>
      </p:sp>
      <p:pic>
        <p:nvPicPr>
          <p:cNvPr id="134" name="Immagin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0095" y="4638861"/>
            <a:ext cx="1381392" cy="1632986"/>
          </a:xfrm>
          <a:prstGeom prst="rect">
            <a:avLst/>
          </a:prstGeom>
        </p:spPr>
      </p:pic>
      <p:cxnSp>
        <p:nvCxnSpPr>
          <p:cNvPr id="100" name="Connecteur droit 99"/>
          <p:cNvCxnSpPr/>
          <p:nvPr/>
        </p:nvCxnSpPr>
        <p:spPr>
          <a:xfrm>
            <a:off x="6613499" y="693909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Rectangle 100"/>
          <p:cNvSpPr/>
          <p:nvPr/>
        </p:nvSpPr>
        <p:spPr>
          <a:xfrm>
            <a:off x="6613499" y="469067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>
                <a:solidFill>
                  <a:schemeClr val="tx1"/>
                </a:solidFill>
              </a:rPr>
              <a:t>Mode de fonctionnement</a:t>
            </a:r>
            <a:endParaRPr lang="fr-FR" sz="1000" dirty="0">
              <a:solidFill>
                <a:schemeClr val="tx1"/>
              </a:solidFill>
            </a:endParaRPr>
          </a:p>
        </p:txBody>
      </p:sp>
      <p:cxnSp>
        <p:nvCxnSpPr>
          <p:cNvPr id="103" name="Connecteur droit 102"/>
          <p:cNvCxnSpPr/>
          <p:nvPr/>
        </p:nvCxnSpPr>
        <p:spPr>
          <a:xfrm>
            <a:off x="9172869" y="693909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Rectangle 104"/>
          <p:cNvSpPr/>
          <p:nvPr/>
        </p:nvSpPr>
        <p:spPr>
          <a:xfrm>
            <a:off x="9172869" y="469067"/>
            <a:ext cx="2750995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>
                <a:solidFill>
                  <a:schemeClr val="tx1"/>
                </a:solidFill>
              </a:rPr>
              <a:t>Extraction et recyclage</a:t>
            </a:r>
            <a:endParaRPr lang="fr-FR" sz="1000" dirty="0">
              <a:solidFill>
                <a:schemeClr val="tx1"/>
              </a:solidFill>
            </a:endParaRPr>
          </a:p>
        </p:txBody>
      </p:sp>
      <p:pic>
        <p:nvPicPr>
          <p:cNvPr id="106" name="Image 105" descr="HOC noire.jpg"/>
          <p:cNvPicPr>
            <a:picLocks noChangeAspect="1"/>
          </p:cNvPicPr>
          <p:nvPr/>
        </p:nvPicPr>
        <p:blipFill>
          <a:blip r:embed="rId3" cstate="print"/>
          <a:srcRect l="13556" r="11173"/>
          <a:stretch>
            <a:fillRect/>
          </a:stretch>
        </p:blipFill>
        <p:spPr>
          <a:xfrm>
            <a:off x="786378" y="1801021"/>
            <a:ext cx="2834770" cy="20778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64650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86378" y="4238517"/>
            <a:ext cx="2172052" cy="239941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50" b="1" dirty="0" smtClean="0"/>
              <a:t>CARACTERISTIQUES GENERALES</a:t>
            </a:r>
            <a:endParaRPr lang="fr-FR" sz="1050" b="1" dirty="0"/>
          </a:p>
        </p:txBody>
      </p:sp>
      <p:sp>
        <p:nvSpPr>
          <p:cNvPr id="8" name="Rectangle 7"/>
          <p:cNvSpPr/>
          <p:nvPr/>
        </p:nvSpPr>
        <p:spPr>
          <a:xfrm>
            <a:off x="786378" y="4543059"/>
            <a:ext cx="2172052" cy="222089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Finition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86378" y="4842029"/>
            <a:ext cx="2172052" cy="222089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Débit d’aspiration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86378" y="5140996"/>
            <a:ext cx="2172052" cy="222089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>
                <a:solidFill>
                  <a:schemeClr val="tx1"/>
                </a:solidFill>
              </a:rPr>
              <a:t>Type de Commandes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86378" y="5439963"/>
            <a:ext cx="2172052" cy="222089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Filtres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86378" y="5738931"/>
            <a:ext cx="2172052" cy="222089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Filtres charbon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86378" y="6037898"/>
            <a:ext cx="2172052" cy="222089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Eclairage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86378" y="6336865"/>
            <a:ext cx="2172052" cy="222089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Classe Energétique</a:t>
            </a:r>
            <a:endParaRPr lang="fr-FR" sz="1000" dirty="0">
              <a:solidFill>
                <a:schemeClr val="tx1"/>
              </a:solidFill>
            </a:endParaRPr>
          </a:p>
        </p:txBody>
      </p:sp>
      <p:cxnSp>
        <p:nvCxnSpPr>
          <p:cNvPr id="24" name="Connecteur droit 23"/>
          <p:cNvCxnSpPr/>
          <p:nvPr/>
        </p:nvCxnSpPr>
        <p:spPr>
          <a:xfrm>
            <a:off x="786378" y="4790774"/>
            <a:ext cx="21720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>
            <a:off x="786378" y="5064117"/>
            <a:ext cx="21720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>
            <a:off x="786378" y="5388709"/>
            <a:ext cx="21720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>
            <a:off x="786378" y="5679135"/>
            <a:ext cx="21720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>
            <a:off x="786378" y="5986644"/>
            <a:ext cx="21720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>
            <a:off x="786378" y="6294154"/>
            <a:ext cx="21720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>
            <a:off x="786378" y="6601664"/>
            <a:ext cx="21720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3167005" y="4238517"/>
            <a:ext cx="2172052" cy="239941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endParaRPr lang="fr-FR" sz="1050" b="1" dirty="0"/>
          </a:p>
        </p:txBody>
      </p:sp>
      <p:sp>
        <p:nvSpPr>
          <p:cNvPr id="40" name="Rectangle 39"/>
          <p:cNvSpPr/>
          <p:nvPr/>
        </p:nvSpPr>
        <p:spPr>
          <a:xfrm>
            <a:off x="3167005" y="4543059"/>
            <a:ext cx="2172052" cy="222089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Bordeaux / Inox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167005" y="4842029"/>
            <a:ext cx="2172052" cy="222089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500 m3/h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167005" y="5140996"/>
            <a:ext cx="2172052" cy="222089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Boutons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3167005" y="5439963"/>
            <a:ext cx="2172052" cy="222089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Aluminium lavable en lave-vaisselle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67005" y="5738931"/>
            <a:ext cx="2172052" cy="222089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2 fournis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167005" y="6037898"/>
            <a:ext cx="2172052" cy="222089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LED (2 x 4 W)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167005" y="6336865"/>
            <a:ext cx="2172052" cy="222089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D</a:t>
            </a:r>
            <a:endParaRPr lang="fr-FR" sz="1000" dirty="0">
              <a:solidFill>
                <a:schemeClr val="tx1"/>
              </a:solidFill>
            </a:endParaRPr>
          </a:p>
        </p:txBody>
      </p:sp>
      <p:cxnSp>
        <p:nvCxnSpPr>
          <p:cNvPr id="49" name="Connecteur droit 48"/>
          <p:cNvCxnSpPr/>
          <p:nvPr/>
        </p:nvCxnSpPr>
        <p:spPr>
          <a:xfrm>
            <a:off x="3167005" y="4790774"/>
            <a:ext cx="21720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49"/>
          <p:cNvCxnSpPr/>
          <p:nvPr/>
        </p:nvCxnSpPr>
        <p:spPr>
          <a:xfrm>
            <a:off x="3167005" y="5064117"/>
            <a:ext cx="21720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50"/>
          <p:cNvCxnSpPr/>
          <p:nvPr/>
        </p:nvCxnSpPr>
        <p:spPr>
          <a:xfrm>
            <a:off x="3167005" y="5388709"/>
            <a:ext cx="21720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51"/>
          <p:cNvCxnSpPr/>
          <p:nvPr/>
        </p:nvCxnSpPr>
        <p:spPr>
          <a:xfrm>
            <a:off x="3167005" y="5679135"/>
            <a:ext cx="21720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52"/>
          <p:cNvCxnSpPr/>
          <p:nvPr/>
        </p:nvCxnSpPr>
        <p:spPr>
          <a:xfrm>
            <a:off x="3167005" y="5986644"/>
            <a:ext cx="21720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53"/>
          <p:cNvCxnSpPr/>
          <p:nvPr/>
        </p:nvCxnSpPr>
        <p:spPr>
          <a:xfrm>
            <a:off x="3167005" y="6294154"/>
            <a:ext cx="21720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54"/>
          <p:cNvCxnSpPr/>
          <p:nvPr/>
        </p:nvCxnSpPr>
        <p:spPr>
          <a:xfrm>
            <a:off x="3167005" y="6601664"/>
            <a:ext cx="21720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9" name="ZoneTexte 318"/>
          <p:cNvSpPr txBox="1"/>
          <p:nvPr/>
        </p:nvSpPr>
        <p:spPr>
          <a:xfrm>
            <a:off x="713808" y="320846"/>
            <a:ext cx="18015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srgbClr val="FF0000"/>
                </a:solidFill>
              </a:rPr>
              <a:t>SERIE </a:t>
            </a:r>
            <a:r>
              <a:rPr lang="fr-FR" sz="1600" b="1" dirty="0" smtClean="0">
                <a:solidFill>
                  <a:srgbClr val="FF0000"/>
                </a:solidFill>
              </a:rPr>
              <a:t>FUTURA</a:t>
            </a:r>
            <a:endParaRPr lang="fr-FR" sz="1600" b="1" dirty="0">
              <a:solidFill>
                <a:srgbClr val="FF0000"/>
              </a:solidFill>
            </a:endParaRPr>
          </a:p>
        </p:txBody>
      </p:sp>
      <p:sp>
        <p:nvSpPr>
          <p:cNvPr id="320" name="ZoneTexte 319"/>
          <p:cNvSpPr txBox="1"/>
          <p:nvPr/>
        </p:nvSpPr>
        <p:spPr>
          <a:xfrm>
            <a:off x="786378" y="786650"/>
            <a:ext cx="4552679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fr-FR" b="1" dirty="0" smtClean="0"/>
              <a:t>K90 AM </a:t>
            </a:r>
            <a:r>
              <a:rPr lang="fr-FR" b="1" dirty="0" smtClean="0"/>
              <a:t>LVI </a:t>
            </a:r>
            <a:r>
              <a:rPr lang="fr-FR" b="1" dirty="0" smtClean="0"/>
              <a:t>D</a:t>
            </a:r>
            <a:endParaRPr lang="fr-FR" b="1" dirty="0"/>
          </a:p>
        </p:txBody>
      </p:sp>
      <p:sp>
        <p:nvSpPr>
          <p:cNvPr id="321" name="ZoneTexte 320"/>
          <p:cNvSpPr txBox="1"/>
          <p:nvPr/>
        </p:nvSpPr>
        <p:spPr>
          <a:xfrm>
            <a:off x="828181" y="1217011"/>
            <a:ext cx="18015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i="1" dirty="0" smtClean="0"/>
              <a:t>Hotte déco murale 90 cm</a:t>
            </a:r>
            <a:endParaRPr lang="fr-FR" sz="1200" b="1" i="1" dirty="0"/>
          </a:p>
        </p:txBody>
      </p:sp>
      <p:grpSp>
        <p:nvGrpSpPr>
          <p:cNvPr id="9" name="Groupe 8"/>
          <p:cNvGrpSpPr/>
          <p:nvPr/>
        </p:nvGrpSpPr>
        <p:grpSpPr>
          <a:xfrm>
            <a:off x="6613500" y="6448629"/>
            <a:ext cx="5310364" cy="341543"/>
            <a:chOff x="6961845" y="6448630"/>
            <a:chExt cx="4539316" cy="155438"/>
          </a:xfrm>
        </p:grpSpPr>
        <p:sp>
          <p:nvSpPr>
            <p:cNvPr id="311" name="Rectangle 310"/>
            <p:cNvSpPr/>
            <p:nvPr/>
          </p:nvSpPr>
          <p:spPr>
            <a:xfrm>
              <a:off x="6961845" y="6448630"/>
              <a:ext cx="2078949" cy="153034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1200" b="1" dirty="0"/>
                <a:t>CODE EAN </a:t>
              </a:r>
              <a:r>
                <a:rPr lang="fr-FR" sz="1200" b="1" dirty="0" smtClean="0"/>
                <a:t>K90 AM </a:t>
              </a:r>
              <a:r>
                <a:rPr lang="fr-FR" sz="1200" b="1" dirty="0" smtClean="0"/>
                <a:t>LVI </a:t>
              </a:r>
              <a:r>
                <a:rPr lang="fr-FR" sz="1200" b="1" dirty="0" smtClean="0"/>
                <a:t>D</a:t>
              </a:r>
              <a:endParaRPr lang="fr-FR" sz="1200" b="1" dirty="0"/>
            </a:p>
          </p:txBody>
        </p:sp>
        <p:sp>
          <p:nvSpPr>
            <p:cNvPr id="312" name="Rectangle 311"/>
            <p:cNvSpPr/>
            <p:nvPr/>
          </p:nvSpPr>
          <p:spPr>
            <a:xfrm>
              <a:off x="9149602" y="6448630"/>
              <a:ext cx="2351559" cy="155438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1200" b="1" dirty="0" smtClean="0"/>
                <a:t>8 051 277 857 </a:t>
              </a:r>
              <a:r>
                <a:rPr lang="fr-FR" sz="1200" b="1" dirty="0" smtClean="0"/>
                <a:t>219</a:t>
              </a:r>
              <a:endParaRPr lang="fr-FR" sz="1200" b="1" dirty="0"/>
            </a:p>
          </p:txBody>
        </p:sp>
      </p:grpSp>
      <p:sp>
        <p:nvSpPr>
          <p:cNvPr id="102" name="Rectangle 101"/>
          <p:cNvSpPr/>
          <p:nvPr/>
        </p:nvSpPr>
        <p:spPr>
          <a:xfrm>
            <a:off x="6613503" y="261600"/>
            <a:ext cx="2432080" cy="17754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50" b="1" dirty="0" smtClean="0"/>
              <a:t>CARACTERISTIQUES TECHNIQUES</a:t>
            </a:r>
            <a:endParaRPr lang="fr-FR" sz="1050" b="1" dirty="0"/>
          </a:p>
        </p:txBody>
      </p:sp>
      <p:sp>
        <p:nvSpPr>
          <p:cNvPr id="104" name="Rectangle 103"/>
          <p:cNvSpPr/>
          <p:nvPr/>
        </p:nvSpPr>
        <p:spPr>
          <a:xfrm>
            <a:off x="6613501" y="919890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t" anchorCtr="0"/>
          <a:lstStyle/>
          <a:p>
            <a:r>
              <a:rPr lang="fr-FR" sz="1000" dirty="0" err="1" smtClean="0">
                <a:solidFill>
                  <a:schemeClr val="tx1"/>
                </a:solidFill>
              </a:rPr>
              <a:t>Nbr</a:t>
            </a:r>
            <a:r>
              <a:rPr lang="fr-FR" sz="1000" dirty="0" smtClean="0">
                <a:solidFill>
                  <a:schemeClr val="tx1"/>
                </a:solidFill>
              </a:rPr>
              <a:t> de turbines</a:t>
            </a:r>
            <a:endParaRPr lang="fr-FR" sz="1000" dirty="0">
              <a:solidFill>
                <a:schemeClr val="tx1"/>
              </a:solidFill>
            </a:endParaRPr>
          </a:p>
        </p:txBody>
      </p:sp>
      <p:cxnSp>
        <p:nvCxnSpPr>
          <p:cNvPr id="112" name="Connecteur droit 111"/>
          <p:cNvCxnSpPr/>
          <p:nvPr/>
        </p:nvCxnSpPr>
        <p:spPr>
          <a:xfrm>
            <a:off x="6613503" y="1436404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Connecteur droit 112"/>
          <p:cNvCxnSpPr/>
          <p:nvPr/>
        </p:nvCxnSpPr>
        <p:spPr>
          <a:xfrm>
            <a:off x="6613503" y="923074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Rectangle 175"/>
          <p:cNvSpPr/>
          <p:nvPr/>
        </p:nvSpPr>
        <p:spPr>
          <a:xfrm>
            <a:off x="6613503" y="698232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err="1" smtClean="0">
                <a:solidFill>
                  <a:schemeClr val="tx1"/>
                </a:solidFill>
              </a:rPr>
              <a:t>Nbr</a:t>
            </a:r>
            <a:r>
              <a:rPr lang="fr-FR" sz="1000" dirty="0" smtClean="0">
                <a:solidFill>
                  <a:schemeClr val="tx1"/>
                </a:solidFill>
              </a:rPr>
              <a:t> de moteur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268" name="Rectangle 267"/>
          <p:cNvSpPr/>
          <p:nvPr/>
        </p:nvSpPr>
        <p:spPr>
          <a:xfrm>
            <a:off x="6613503" y="3706089"/>
            <a:ext cx="2432080" cy="17754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50" b="1" dirty="0" smtClean="0"/>
              <a:t>DIMENSIONS ET POIDS</a:t>
            </a:r>
            <a:endParaRPr lang="fr-FR" sz="1050" b="1" dirty="0"/>
          </a:p>
        </p:txBody>
      </p:sp>
      <p:sp>
        <p:nvSpPr>
          <p:cNvPr id="289" name="Rectangle 288"/>
          <p:cNvSpPr/>
          <p:nvPr/>
        </p:nvSpPr>
        <p:spPr>
          <a:xfrm>
            <a:off x="6613503" y="3931455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>
                <a:solidFill>
                  <a:schemeClr val="tx1"/>
                </a:solidFill>
              </a:rPr>
              <a:t>Dimensions </a:t>
            </a:r>
            <a:r>
              <a:rPr lang="fr-FR" sz="1000" dirty="0" smtClean="0">
                <a:solidFill>
                  <a:schemeClr val="tx1"/>
                </a:solidFill>
              </a:rPr>
              <a:t>hotte </a:t>
            </a:r>
            <a:r>
              <a:rPr lang="fr-FR" sz="1000" dirty="0">
                <a:solidFill>
                  <a:schemeClr val="tx1"/>
                </a:solidFill>
              </a:rPr>
              <a:t>(cm) - </a:t>
            </a:r>
            <a:r>
              <a:rPr lang="fr-FR" sz="1000" dirty="0" err="1">
                <a:solidFill>
                  <a:schemeClr val="tx1"/>
                </a:solidFill>
              </a:rPr>
              <a:t>HxLxP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290" name="Rectangle 289"/>
          <p:cNvSpPr/>
          <p:nvPr/>
        </p:nvSpPr>
        <p:spPr>
          <a:xfrm>
            <a:off x="6613503" y="4152681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>
                <a:solidFill>
                  <a:schemeClr val="tx1"/>
                </a:solidFill>
              </a:rPr>
              <a:t>Dimensions emballée (cm) - </a:t>
            </a:r>
            <a:r>
              <a:rPr lang="fr-FR" sz="1000" dirty="0" err="1">
                <a:solidFill>
                  <a:schemeClr val="tx1"/>
                </a:solidFill>
              </a:rPr>
              <a:t>HxLxP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291" name="Rectangle 290"/>
          <p:cNvSpPr/>
          <p:nvPr/>
        </p:nvSpPr>
        <p:spPr>
          <a:xfrm>
            <a:off x="6613503" y="4400964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>
                <a:solidFill>
                  <a:schemeClr val="tx1"/>
                </a:solidFill>
              </a:rPr>
              <a:t>Poids net /brut</a:t>
            </a:r>
          </a:p>
        </p:txBody>
      </p:sp>
      <p:sp>
        <p:nvSpPr>
          <p:cNvPr id="292" name="Rectangle 291"/>
          <p:cNvSpPr/>
          <p:nvPr/>
        </p:nvSpPr>
        <p:spPr>
          <a:xfrm>
            <a:off x="6613503" y="1725058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>
                <a:solidFill>
                  <a:schemeClr val="tx1"/>
                </a:solidFill>
              </a:rPr>
              <a:t>Branchement électrique </a:t>
            </a:r>
          </a:p>
        </p:txBody>
      </p:sp>
      <p:cxnSp>
        <p:nvCxnSpPr>
          <p:cNvPr id="294" name="Connecteur droit 293"/>
          <p:cNvCxnSpPr/>
          <p:nvPr/>
        </p:nvCxnSpPr>
        <p:spPr>
          <a:xfrm>
            <a:off x="6613503" y="4114754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Connecteur droit 294"/>
          <p:cNvCxnSpPr/>
          <p:nvPr/>
        </p:nvCxnSpPr>
        <p:spPr>
          <a:xfrm>
            <a:off x="6613503" y="4344075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Connecteur droit 295"/>
          <p:cNvCxnSpPr/>
          <p:nvPr/>
        </p:nvCxnSpPr>
        <p:spPr>
          <a:xfrm>
            <a:off x="6613503" y="1687132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4" name="Rectangle 313"/>
          <p:cNvSpPr/>
          <p:nvPr/>
        </p:nvSpPr>
        <p:spPr>
          <a:xfrm>
            <a:off x="6613503" y="1227481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Diamètre de sortie d’air (mm)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9172873" y="261600"/>
            <a:ext cx="2750995" cy="17754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endParaRPr lang="fr-FR" sz="1050" b="1" dirty="0"/>
          </a:p>
        </p:txBody>
      </p:sp>
      <p:cxnSp>
        <p:nvCxnSpPr>
          <p:cNvPr id="130" name="Connecteur droit 129"/>
          <p:cNvCxnSpPr/>
          <p:nvPr/>
        </p:nvCxnSpPr>
        <p:spPr>
          <a:xfrm>
            <a:off x="9172873" y="1436404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Connecteur droit 130"/>
          <p:cNvCxnSpPr/>
          <p:nvPr/>
        </p:nvCxnSpPr>
        <p:spPr>
          <a:xfrm>
            <a:off x="9172873" y="923074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Rectangle 177"/>
          <p:cNvSpPr/>
          <p:nvPr/>
        </p:nvSpPr>
        <p:spPr>
          <a:xfrm>
            <a:off x="9172873" y="698232"/>
            <a:ext cx="2750995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1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316" name="Rectangle 315"/>
          <p:cNvSpPr/>
          <p:nvPr/>
        </p:nvSpPr>
        <p:spPr>
          <a:xfrm>
            <a:off x="9172873" y="1227481"/>
            <a:ext cx="2750995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150/ 120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272" name="Rectangle 271"/>
          <p:cNvSpPr/>
          <p:nvPr/>
        </p:nvSpPr>
        <p:spPr>
          <a:xfrm>
            <a:off x="9172873" y="3722685"/>
            <a:ext cx="2750995" cy="180338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endParaRPr lang="fr-FR" sz="1050" b="1" dirty="0"/>
          </a:p>
        </p:txBody>
      </p:sp>
      <p:sp>
        <p:nvSpPr>
          <p:cNvPr id="299" name="Rectangle 298"/>
          <p:cNvSpPr/>
          <p:nvPr/>
        </p:nvSpPr>
        <p:spPr>
          <a:xfrm>
            <a:off x="9172873" y="3937929"/>
            <a:ext cx="2750995" cy="165016"/>
          </a:xfrm>
          <a:prstGeom prst="rect">
            <a:avLst/>
          </a:prstGeom>
          <a:noFill/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98/54 x 90 x 46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300" name="Rectangle 299"/>
          <p:cNvSpPr/>
          <p:nvPr/>
        </p:nvSpPr>
        <p:spPr>
          <a:xfrm>
            <a:off x="9172873" y="4160066"/>
            <a:ext cx="2750995" cy="165016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>
                <a:solidFill>
                  <a:schemeClr val="tx1"/>
                </a:solidFill>
              </a:rPr>
              <a:t>9</a:t>
            </a:r>
            <a:r>
              <a:rPr lang="fr-FR" sz="1000" dirty="0" smtClean="0">
                <a:solidFill>
                  <a:schemeClr val="tx1"/>
                </a:solidFill>
              </a:rPr>
              <a:t>7x61x38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301" name="Rectangle 300"/>
          <p:cNvSpPr/>
          <p:nvPr/>
        </p:nvSpPr>
        <p:spPr>
          <a:xfrm>
            <a:off x="9172873" y="4409371"/>
            <a:ext cx="2750995" cy="165016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8 / 11,1 kg</a:t>
            </a:r>
            <a:r>
              <a:rPr lang="fr-FR" sz="1000" dirty="0">
                <a:solidFill>
                  <a:schemeClr val="tx1"/>
                </a:solidFill>
              </a:rPr>
              <a:t>	</a:t>
            </a:r>
          </a:p>
        </p:txBody>
      </p:sp>
      <p:sp>
        <p:nvSpPr>
          <p:cNvPr id="302" name="Rectangle 301"/>
          <p:cNvSpPr/>
          <p:nvPr/>
        </p:nvSpPr>
        <p:spPr>
          <a:xfrm>
            <a:off x="9172873" y="1725058"/>
            <a:ext cx="2750995" cy="165016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230 </a:t>
            </a:r>
            <a:r>
              <a:rPr lang="fr-FR" sz="1000" dirty="0">
                <a:solidFill>
                  <a:schemeClr val="tx1"/>
                </a:solidFill>
              </a:rPr>
              <a:t>V, </a:t>
            </a:r>
            <a:r>
              <a:rPr lang="fr-FR" sz="1000" dirty="0" smtClean="0">
                <a:solidFill>
                  <a:schemeClr val="tx1"/>
                </a:solidFill>
              </a:rPr>
              <a:t>50 Hz</a:t>
            </a:r>
            <a:endParaRPr lang="fr-FR" sz="1000" dirty="0">
              <a:solidFill>
                <a:schemeClr val="tx1"/>
              </a:solidFill>
            </a:endParaRPr>
          </a:p>
        </p:txBody>
      </p:sp>
      <p:cxnSp>
        <p:nvCxnSpPr>
          <p:cNvPr id="304" name="Connecteur droit 303"/>
          <p:cNvCxnSpPr/>
          <p:nvPr/>
        </p:nvCxnSpPr>
        <p:spPr>
          <a:xfrm>
            <a:off x="9172873" y="4121987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5" name="Connecteur droit 304"/>
          <p:cNvCxnSpPr/>
          <p:nvPr/>
        </p:nvCxnSpPr>
        <p:spPr>
          <a:xfrm>
            <a:off x="9172873" y="4352250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Connecteur droit 305"/>
          <p:cNvCxnSpPr/>
          <p:nvPr/>
        </p:nvCxnSpPr>
        <p:spPr>
          <a:xfrm>
            <a:off x="9172873" y="1690152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Rectangle 162"/>
          <p:cNvSpPr/>
          <p:nvPr/>
        </p:nvSpPr>
        <p:spPr>
          <a:xfrm>
            <a:off x="9172871" y="964853"/>
            <a:ext cx="2750995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164" name="Connecteur droit 163"/>
          <p:cNvCxnSpPr/>
          <p:nvPr/>
        </p:nvCxnSpPr>
        <p:spPr>
          <a:xfrm>
            <a:off x="6613501" y="1181525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necteur droit 164"/>
          <p:cNvCxnSpPr/>
          <p:nvPr/>
        </p:nvCxnSpPr>
        <p:spPr>
          <a:xfrm>
            <a:off x="9172871" y="1181525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Connecteur droit 165"/>
          <p:cNvCxnSpPr/>
          <p:nvPr/>
        </p:nvCxnSpPr>
        <p:spPr>
          <a:xfrm>
            <a:off x="6613501" y="1690152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Rectangle 166"/>
          <p:cNvSpPr/>
          <p:nvPr/>
        </p:nvSpPr>
        <p:spPr>
          <a:xfrm>
            <a:off x="6613501" y="1481229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Niveau sonore (min / max)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169" name="Rectangle 168"/>
          <p:cNvSpPr/>
          <p:nvPr/>
        </p:nvSpPr>
        <p:spPr>
          <a:xfrm>
            <a:off x="9172871" y="1481229"/>
            <a:ext cx="2750995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50 / 67 dB(A)</a:t>
            </a:r>
            <a:endParaRPr lang="fr-FR" sz="1000" dirty="0">
              <a:solidFill>
                <a:schemeClr val="tx1"/>
              </a:solidFill>
            </a:endParaRPr>
          </a:p>
        </p:txBody>
      </p:sp>
      <p:cxnSp>
        <p:nvCxnSpPr>
          <p:cNvPr id="170" name="Connecteur droit 169"/>
          <p:cNvCxnSpPr/>
          <p:nvPr/>
        </p:nvCxnSpPr>
        <p:spPr>
          <a:xfrm>
            <a:off x="6613500" y="1435274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Connecteur droit 170"/>
          <p:cNvCxnSpPr/>
          <p:nvPr/>
        </p:nvCxnSpPr>
        <p:spPr>
          <a:xfrm>
            <a:off x="9172870" y="1435274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Rectangle 171"/>
          <p:cNvSpPr/>
          <p:nvPr/>
        </p:nvSpPr>
        <p:spPr>
          <a:xfrm>
            <a:off x="6613501" y="2038006"/>
            <a:ext cx="2432080" cy="17754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50" b="1" dirty="0" smtClean="0"/>
              <a:t>ETIQUETTE ENERGIE</a:t>
            </a:r>
            <a:endParaRPr lang="fr-FR" sz="1050" b="1" dirty="0"/>
          </a:p>
        </p:txBody>
      </p:sp>
      <p:sp>
        <p:nvSpPr>
          <p:cNvPr id="175" name="Rectangle 174"/>
          <p:cNvSpPr/>
          <p:nvPr/>
        </p:nvSpPr>
        <p:spPr>
          <a:xfrm>
            <a:off x="6613500" y="2480396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t" anchorCtr="0"/>
          <a:lstStyle/>
          <a:p>
            <a:r>
              <a:rPr lang="fr-FR" sz="1000" dirty="0" smtClean="0">
                <a:solidFill>
                  <a:schemeClr val="tx1"/>
                </a:solidFill>
              </a:rPr>
              <a:t>Classe d’efficacité de l’évacuation des vapeurs et des fumées</a:t>
            </a:r>
            <a:endParaRPr lang="fr-FR" sz="1000" dirty="0">
              <a:solidFill>
                <a:schemeClr val="tx1"/>
              </a:solidFill>
            </a:endParaRPr>
          </a:p>
        </p:txBody>
      </p:sp>
      <p:cxnSp>
        <p:nvCxnSpPr>
          <p:cNvPr id="180" name="Connecteur droit 179"/>
          <p:cNvCxnSpPr/>
          <p:nvPr/>
        </p:nvCxnSpPr>
        <p:spPr>
          <a:xfrm>
            <a:off x="6613501" y="3096367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Connecteur droit 180"/>
          <p:cNvCxnSpPr/>
          <p:nvPr/>
        </p:nvCxnSpPr>
        <p:spPr>
          <a:xfrm>
            <a:off x="6613501" y="2483580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Rectangle 181"/>
          <p:cNvSpPr/>
          <p:nvPr/>
        </p:nvSpPr>
        <p:spPr>
          <a:xfrm>
            <a:off x="6613501" y="2258738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Classe énergie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183" name="Rectangle 182"/>
          <p:cNvSpPr/>
          <p:nvPr/>
        </p:nvSpPr>
        <p:spPr>
          <a:xfrm>
            <a:off x="6613501" y="2887444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Classe d’efficacité de l’éclairage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188" name="Rectangle 187"/>
          <p:cNvSpPr/>
          <p:nvPr/>
        </p:nvSpPr>
        <p:spPr>
          <a:xfrm>
            <a:off x="9172871" y="2038006"/>
            <a:ext cx="2750995" cy="17754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endParaRPr lang="fr-FR" sz="1050" b="1" dirty="0"/>
          </a:p>
        </p:txBody>
      </p:sp>
      <p:cxnSp>
        <p:nvCxnSpPr>
          <p:cNvPr id="189" name="Connecteur droit 188"/>
          <p:cNvCxnSpPr/>
          <p:nvPr/>
        </p:nvCxnSpPr>
        <p:spPr>
          <a:xfrm>
            <a:off x="9172871" y="3096367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Connecteur droit 189"/>
          <p:cNvCxnSpPr/>
          <p:nvPr/>
        </p:nvCxnSpPr>
        <p:spPr>
          <a:xfrm>
            <a:off x="9172871" y="2483580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1" name="Rectangle 190"/>
          <p:cNvSpPr/>
          <p:nvPr/>
        </p:nvSpPr>
        <p:spPr>
          <a:xfrm>
            <a:off x="9172871" y="2258738"/>
            <a:ext cx="2750995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92" name="Rectangle 191"/>
          <p:cNvSpPr/>
          <p:nvPr/>
        </p:nvSpPr>
        <p:spPr>
          <a:xfrm>
            <a:off x="9172871" y="2887444"/>
            <a:ext cx="2750995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B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193" name="Rectangle 192"/>
          <p:cNvSpPr/>
          <p:nvPr/>
        </p:nvSpPr>
        <p:spPr>
          <a:xfrm>
            <a:off x="9172870" y="2525359"/>
            <a:ext cx="2750995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E</a:t>
            </a:r>
            <a:endParaRPr lang="fr-FR" sz="1000" dirty="0">
              <a:solidFill>
                <a:schemeClr val="tx1"/>
              </a:solidFill>
            </a:endParaRPr>
          </a:p>
        </p:txBody>
      </p:sp>
      <p:cxnSp>
        <p:nvCxnSpPr>
          <p:cNvPr id="194" name="Connecteur droit 193"/>
          <p:cNvCxnSpPr/>
          <p:nvPr/>
        </p:nvCxnSpPr>
        <p:spPr>
          <a:xfrm>
            <a:off x="6613500" y="2841489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Connecteur droit 194"/>
          <p:cNvCxnSpPr/>
          <p:nvPr/>
        </p:nvCxnSpPr>
        <p:spPr>
          <a:xfrm>
            <a:off x="9172870" y="2841489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Connecteur droit 195"/>
          <p:cNvCxnSpPr/>
          <p:nvPr/>
        </p:nvCxnSpPr>
        <p:spPr>
          <a:xfrm>
            <a:off x="6613500" y="3350116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Rectangle 196"/>
          <p:cNvSpPr/>
          <p:nvPr/>
        </p:nvSpPr>
        <p:spPr>
          <a:xfrm>
            <a:off x="6613500" y="3141193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Classe d’efficacité de la filtration des graisses</a:t>
            </a:r>
            <a:endParaRPr lang="fr-FR" sz="1000" dirty="0">
              <a:solidFill>
                <a:schemeClr val="tx1"/>
              </a:solidFill>
            </a:endParaRPr>
          </a:p>
        </p:txBody>
      </p:sp>
      <p:cxnSp>
        <p:nvCxnSpPr>
          <p:cNvPr id="198" name="Connecteur droit 197"/>
          <p:cNvCxnSpPr/>
          <p:nvPr/>
        </p:nvCxnSpPr>
        <p:spPr>
          <a:xfrm>
            <a:off x="9172870" y="3350116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9" name="Rectangle 198"/>
          <p:cNvSpPr/>
          <p:nvPr/>
        </p:nvSpPr>
        <p:spPr>
          <a:xfrm>
            <a:off x="9172870" y="3141193"/>
            <a:ext cx="2750995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C</a:t>
            </a:r>
            <a:endParaRPr lang="fr-FR" sz="1000" dirty="0">
              <a:solidFill>
                <a:schemeClr val="tx1"/>
              </a:solidFill>
            </a:endParaRPr>
          </a:p>
        </p:txBody>
      </p:sp>
      <p:cxnSp>
        <p:nvCxnSpPr>
          <p:cNvPr id="200" name="Connecteur droit 199"/>
          <p:cNvCxnSpPr/>
          <p:nvPr/>
        </p:nvCxnSpPr>
        <p:spPr>
          <a:xfrm>
            <a:off x="6613499" y="3095237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Connecteur droit 200"/>
          <p:cNvCxnSpPr/>
          <p:nvPr/>
        </p:nvCxnSpPr>
        <p:spPr>
          <a:xfrm>
            <a:off x="9172869" y="3095237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Rectangle 118"/>
          <p:cNvSpPr/>
          <p:nvPr/>
        </p:nvSpPr>
        <p:spPr>
          <a:xfrm>
            <a:off x="6613500" y="3415190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Consommation d’énergie en kW/h par an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122" name="Rectangle 121"/>
          <p:cNvSpPr/>
          <p:nvPr/>
        </p:nvSpPr>
        <p:spPr>
          <a:xfrm>
            <a:off x="9172870" y="3415190"/>
            <a:ext cx="2750995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80,5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030869" y="3691817"/>
            <a:ext cx="338681" cy="347324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X</a:t>
            </a:r>
            <a:endParaRPr lang="fr-FR" sz="1600" b="1" dirty="0">
              <a:solidFill>
                <a:schemeClr val="tx1"/>
              </a:solidFill>
            </a:endParaRPr>
          </a:p>
        </p:txBody>
      </p:sp>
      <p:sp>
        <p:nvSpPr>
          <p:cNvPr id="129" name="Rectangle 128"/>
          <p:cNvSpPr/>
          <p:nvPr/>
        </p:nvSpPr>
        <p:spPr>
          <a:xfrm>
            <a:off x="4496378" y="3691817"/>
            <a:ext cx="338681" cy="34732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</a:rPr>
              <a:t>CR</a:t>
            </a:r>
            <a:endParaRPr lang="fr-FR" sz="1600" b="1" dirty="0">
              <a:solidFill>
                <a:schemeClr val="tx1"/>
              </a:solidFill>
            </a:endParaRPr>
          </a:p>
        </p:txBody>
      </p:sp>
      <p:sp>
        <p:nvSpPr>
          <p:cNvPr id="132" name="Rectangle 131"/>
          <p:cNvSpPr/>
          <p:nvPr/>
        </p:nvSpPr>
        <p:spPr>
          <a:xfrm>
            <a:off x="4961887" y="3691817"/>
            <a:ext cx="338681" cy="347324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fr-FR" sz="1600" b="1" dirty="0" smtClean="0"/>
              <a:t>NR</a:t>
            </a:r>
            <a:endParaRPr lang="fr-FR" sz="1600" b="1" dirty="0"/>
          </a:p>
        </p:txBody>
      </p:sp>
      <p:pic>
        <p:nvPicPr>
          <p:cNvPr id="134" name="Immagin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0095" y="4638861"/>
            <a:ext cx="1381392" cy="1632986"/>
          </a:xfrm>
          <a:prstGeom prst="rect">
            <a:avLst/>
          </a:prstGeom>
        </p:spPr>
      </p:pic>
      <p:cxnSp>
        <p:nvCxnSpPr>
          <p:cNvPr id="100" name="Connecteur droit 99"/>
          <p:cNvCxnSpPr/>
          <p:nvPr/>
        </p:nvCxnSpPr>
        <p:spPr>
          <a:xfrm>
            <a:off x="6613499" y="693909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Rectangle 100"/>
          <p:cNvSpPr/>
          <p:nvPr/>
        </p:nvSpPr>
        <p:spPr>
          <a:xfrm>
            <a:off x="6613499" y="469067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>
                <a:solidFill>
                  <a:schemeClr val="tx1"/>
                </a:solidFill>
              </a:rPr>
              <a:t>Mode de fonctionnement</a:t>
            </a:r>
            <a:endParaRPr lang="fr-FR" sz="1000" dirty="0">
              <a:solidFill>
                <a:schemeClr val="tx1"/>
              </a:solidFill>
            </a:endParaRPr>
          </a:p>
        </p:txBody>
      </p:sp>
      <p:cxnSp>
        <p:nvCxnSpPr>
          <p:cNvPr id="103" name="Connecteur droit 102"/>
          <p:cNvCxnSpPr/>
          <p:nvPr/>
        </p:nvCxnSpPr>
        <p:spPr>
          <a:xfrm>
            <a:off x="9172869" y="693909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Rectangle 104"/>
          <p:cNvSpPr/>
          <p:nvPr/>
        </p:nvSpPr>
        <p:spPr>
          <a:xfrm>
            <a:off x="9172869" y="469067"/>
            <a:ext cx="2750995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>
                <a:solidFill>
                  <a:schemeClr val="tx1"/>
                </a:solidFill>
              </a:rPr>
              <a:t>Extraction et recyclage</a:t>
            </a:r>
            <a:endParaRPr lang="fr-FR" sz="1000" dirty="0">
              <a:solidFill>
                <a:schemeClr val="tx1"/>
              </a:solidFill>
            </a:endParaRPr>
          </a:p>
        </p:txBody>
      </p:sp>
      <p:pic>
        <p:nvPicPr>
          <p:cNvPr id="107" name="Image 106" descr="HOC vino.jpg"/>
          <p:cNvPicPr>
            <a:picLocks noChangeAspect="1"/>
          </p:cNvPicPr>
          <p:nvPr/>
        </p:nvPicPr>
        <p:blipFill>
          <a:blip r:embed="rId3" cstate="print"/>
          <a:srcRect l="14124" r="12076"/>
          <a:stretch>
            <a:fillRect/>
          </a:stretch>
        </p:blipFill>
        <p:spPr>
          <a:xfrm>
            <a:off x="765260" y="1712927"/>
            <a:ext cx="2894261" cy="22250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26425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86378" y="4238517"/>
            <a:ext cx="2172052" cy="239941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50" b="1" dirty="0" smtClean="0"/>
              <a:t>CARACTERISTIQUES GENERALES</a:t>
            </a:r>
            <a:endParaRPr lang="fr-FR" sz="1050" b="1" dirty="0"/>
          </a:p>
        </p:txBody>
      </p:sp>
      <p:sp>
        <p:nvSpPr>
          <p:cNvPr id="8" name="Rectangle 7"/>
          <p:cNvSpPr/>
          <p:nvPr/>
        </p:nvSpPr>
        <p:spPr>
          <a:xfrm>
            <a:off x="786378" y="4543059"/>
            <a:ext cx="2172052" cy="222089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Finition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86378" y="4842029"/>
            <a:ext cx="2172052" cy="222089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Débit d’aspiration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86378" y="5140996"/>
            <a:ext cx="2172052" cy="222089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>
                <a:solidFill>
                  <a:schemeClr val="tx1"/>
                </a:solidFill>
              </a:rPr>
              <a:t>Type de Commandes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86378" y="5439963"/>
            <a:ext cx="2172052" cy="222089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Filtres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86378" y="5738931"/>
            <a:ext cx="2172052" cy="222089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Filtres charbon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86378" y="6037898"/>
            <a:ext cx="2172052" cy="222089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Eclairage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86378" y="6336865"/>
            <a:ext cx="2172052" cy="222089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Classe Energétique</a:t>
            </a:r>
            <a:endParaRPr lang="fr-FR" sz="1000" dirty="0">
              <a:solidFill>
                <a:schemeClr val="tx1"/>
              </a:solidFill>
            </a:endParaRPr>
          </a:p>
        </p:txBody>
      </p:sp>
      <p:cxnSp>
        <p:nvCxnSpPr>
          <p:cNvPr id="24" name="Connecteur droit 23"/>
          <p:cNvCxnSpPr/>
          <p:nvPr/>
        </p:nvCxnSpPr>
        <p:spPr>
          <a:xfrm>
            <a:off x="786378" y="4790774"/>
            <a:ext cx="21720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>
            <a:off x="786378" y="5064117"/>
            <a:ext cx="21720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>
            <a:off x="786378" y="5388709"/>
            <a:ext cx="21720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>
            <a:off x="786378" y="5679135"/>
            <a:ext cx="21720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>
            <a:off x="786378" y="5986644"/>
            <a:ext cx="21720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>
            <a:off x="786378" y="6294154"/>
            <a:ext cx="21720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>
            <a:off x="786378" y="6601664"/>
            <a:ext cx="21720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3167005" y="4238517"/>
            <a:ext cx="2172052" cy="239941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endParaRPr lang="fr-FR" sz="1050" b="1" dirty="0"/>
          </a:p>
        </p:txBody>
      </p:sp>
      <p:sp>
        <p:nvSpPr>
          <p:cNvPr id="40" name="Rectangle 39"/>
          <p:cNvSpPr/>
          <p:nvPr/>
        </p:nvSpPr>
        <p:spPr>
          <a:xfrm>
            <a:off x="3167005" y="4543059"/>
            <a:ext cx="2172052" cy="222089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Crème / Inox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167005" y="4842029"/>
            <a:ext cx="2172052" cy="222089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500 m3/h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167005" y="5140996"/>
            <a:ext cx="2172052" cy="222089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Boutons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3167005" y="5439963"/>
            <a:ext cx="2172052" cy="222089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Aluminium lavable en lave-vaisselle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67005" y="5738931"/>
            <a:ext cx="2172052" cy="222089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2 fournis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167005" y="6037898"/>
            <a:ext cx="2172052" cy="222089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LED (2 x 4 W)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167005" y="6336865"/>
            <a:ext cx="2172052" cy="222089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D</a:t>
            </a:r>
            <a:endParaRPr lang="fr-FR" sz="1000" dirty="0">
              <a:solidFill>
                <a:schemeClr val="tx1"/>
              </a:solidFill>
            </a:endParaRPr>
          </a:p>
        </p:txBody>
      </p:sp>
      <p:cxnSp>
        <p:nvCxnSpPr>
          <p:cNvPr id="49" name="Connecteur droit 48"/>
          <p:cNvCxnSpPr/>
          <p:nvPr/>
        </p:nvCxnSpPr>
        <p:spPr>
          <a:xfrm>
            <a:off x="3167005" y="4790774"/>
            <a:ext cx="21720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49"/>
          <p:cNvCxnSpPr/>
          <p:nvPr/>
        </p:nvCxnSpPr>
        <p:spPr>
          <a:xfrm>
            <a:off x="3167005" y="5064117"/>
            <a:ext cx="21720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50"/>
          <p:cNvCxnSpPr/>
          <p:nvPr/>
        </p:nvCxnSpPr>
        <p:spPr>
          <a:xfrm>
            <a:off x="3167005" y="5388709"/>
            <a:ext cx="21720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51"/>
          <p:cNvCxnSpPr/>
          <p:nvPr/>
        </p:nvCxnSpPr>
        <p:spPr>
          <a:xfrm>
            <a:off x="3167005" y="5679135"/>
            <a:ext cx="21720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52"/>
          <p:cNvCxnSpPr/>
          <p:nvPr/>
        </p:nvCxnSpPr>
        <p:spPr>
          <a:xfrm>
            <a:off x="3167005" y="5986644"/>
            <a:ext cx="21720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53"/>
          <p:cNvCxnSpPr/>
          <p:nvPr/>
        </p:nvCxnSpPr>
        <p:spPr>
          <a:xfrm>
            <a:off x="3167005" y="6294154"/>
            <a:ext cx="21720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54"/>
          <p:cNvCxnSpPr/>
          <p:nvPr/>
        </p:nvCxnSpPr>
        <p:spPr>
          <a:xfrm>
            <a:off x="3167005" y="6601664"/>
            <a:ext cx="21720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9" name="ZoneTexte 318"/>
          <p:cNvSpPr txBox="1"/>
          <p:nvPr/>
        </p:nvSpPr>
        <p:spPr>
          <a:xfrm>
            <a:off x="713808" y="320846"/>
            <a:ext cx="18015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srgbClr val="FF0000"/>
                </a:solidFill>
              </a:rPr>
              <a:t>SERIE </a:t>
            </a:r>
            <a:r>
              <a:rPr lang="fr-FR" sz="1600" b="1" dirty="0" smtClean="0">
                <a:solidFill>
                  <a:srgbClr val="FF0000"/>
                </a:solidFill>
              </a:rPr>
              <a:t>FUTURA</a:t>
            </a:r>
            <a:endParaRPr lang="fr-FR" sz="1600" b="1" dirty="0">
              <a:solidFill>
                <a:srgbClr val="FF0000"/>
              </a:solidFill>
            </a:endParaRPr>
          </a:p>
        </p:txBody>
      </p:sp>
      <p:sp>
        <p:nvSpPr>
          <p:cNvPr id="320" name="ZoneTexte 319"/>
          <p:cNvSpPr txBox="1"/>
          <p:nvPr/>
        </p:nvSpPr>
        <p:spPr>
          <a:xfrm>
            <a:off x="786378" y="786650"/>
            <a:ext cx="4552679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fr-FR" b="1" dirty="0" smtClean="0"/>
              <a:t>K90 AM </a:t>
            </a:r>
            <a:r>
              <a:rPr lang="fr-FR" b="1" dirty="0" smtClean="0"/>
              <a:t>LCR </a:t>
            </a:r>
            <a:r>
              <a:rPr lang="fr-FR" b="1" dirty="0" smtClean="0"/>
              <a:t>D</a:t>
            </a:r>
            <a:endParaRPr lang="fr-FR" b="1" dirty="0"/>
          </a:p>
        </p:txBody>
      </p:sp>
      <p:sp>
        <p:nvSpPr>
          <p:cNvPr id="321" name="ZoneTexte 320"/>
          <p:cNvSpPr txBox="1"/>
          <p:nvPr/>
        </p:nvSpPr>
        <p:spPr>
          <a:xfrm>
            <a:off x="828181" y="1217011"/>
            <a:ext cx="18015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i="1" dirty="0" smtClean="0"/>
              <a:t>Hotte déco murale 90 cm</a:t>
            </a:r>
            <a:endParaRPr lang="fr-FR" sz="1200" b="1" i="1" dirty="0"/>
          </a:p>
        </p:txBody>
      </p:sp>
      <p:grpSp>
        <p:nvGrpSpPr>
          <p:cNvPr id="9" name="Groupe 8"/>
          <p:cNvGrpSpPr/>
          <p:nvPr/>
        </p:nvGrpSpPr>
        <p:grpSpPr>
          <a:xfrm>
            <a:off x="6613500" y="6448629"/>
            <a:ext cx="5310364" cy="341543"/>
            <a:chOff x="6961845" y="6448630"/>
            <a:chExt cx="4539316" cy="155438"/>
          </a:xfrm>
        </p:grpSpPr>
        <p:sp>
          <p:nvSpPr>
            <p:cNvPr id="311" name="Rectangle 310"/>
            <p:cNvSpPr/>
            <p:nvPr/>
          </p:nvSpPr>
          <p:spPr>
            <a:xfrm>
              <a:off x="6961845" y="6448630"/>
              <a:ext cx="2078949" cy="153034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1200" b="1" dirty="0"/>
                <a:t>CODE EAN </a:t>
              </a:r>
              <a:r>
                <a:rPr lang="fr-FR" sz="1200" b="1" dirty="0" smtClean="0"/>
                <a:t>K90 AM </a:t>
              </a:r>
              <a:r>
                <a:rPr lang="fr-FR" sz="1200" b="1" dirty="0" smtClean="0"/>
                <a:t>LCR </a:t>
              </a:r>
              <a:r>
                <a:rPr lang="fr-FR" sz="1200" b="1" dirty="0" smtClean="0"/>
                <a:t>D</a:t>
              </a:r>
              <a:endParaRPr lang="fr-FR" sz="1200" b="1" dirty="0"/>
            </a:p>
          </p:txBody>
        </p:sp>
        <p:sp>
          <p:nvSpPr>
            <p:cNvPr id="312" name="Rectangle 311"/>
            <p:cNvSpPr/>
            <p:nvPr/>
          </p:nvSpPr>
          <p:spPr>
            <a:xfrm>
              <a:off x="9149602" y="6448630"/>
              <a:ext cx="2351559" cy="155438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1200" b="1" dirty="0" smtClean="0"/>
                <a:t>8 051 277 857 </a:t>
              </a:r>
              <a:r>
                <a:rPr lang="fr-FR" sz="1200" b="1" dirty="0" smtClean="0"/>
                <a:t>226</a:t>
              </a:r>
              <a:endParaRPr lang="fr-FR" sz="1200" b="1" dirty="0"/>
            </a:p>
          </p:txBody>
        </p:sp>
      </p:grpSp>
      <p:sp>
        <p:nvSpPr>
          <p:cNvPr id="102" name="Rectangle 101"/>
          <p:cNvSpPr/>
          <p:nvPr/>
        </p:nvSpPr>
        <p:spPr>
          <a:xfrm>
            <a:off x="6613503" y="261600"/>
            <a:ext cx="2432080" cy="17754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50" b="1" dirty="0" smtClean="0"/>
              <a:t>CARACTERISTIQUES TECHNIQUES</a:t>
            </a:r>
            <a:endParaRPr lang="fr-FR" sz="1050" b="1" dirty="0"/>
          </a:p>
        </p:txBody>
      </p:sp>
      <p:sp>
        <p:nvSpPr>
          <p:cNvPr id="104" name="Rectangle 103"/>
          <p:cNvSpPr/>
          <p:nvPr/>
        </p:nvSpPr>
        <p:spPr>
          <a:xfrm>
            <a:off x="6613501" y="919890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t" anchorCtr="0"/>
          <a:lstStyle/>
          <a:p>
            <a:r>
              <a:rPr lang="fr-FR" sz="1000" dirty="0" err="1" smtClean="0">
                <a:solidFill>
                  <a:schemeClr val="tx1"/>
                </a:solidFill>
              </a:rPr>
              <a:t>Nbr</a:t>
            </a:r>
            <a:r>
              <a:rPr lang="fr-FR" sz="1000" dirty="0" smtClean="0">
                <a:solidFill>
                  <a:schemeClr val="tx1"/>
                </a:solidFill>
              </a:rPr>
              <a:t> de turbines</a:t>
            </a:r>
            <a:endParaRPr lang="fr-FR" sz="1000" dirty="0">
              <a:solidFill>
                <a:schemeClr val="tx1"/>
              </a:solidFill>
            </a:endParaRPr>
          </a:p>
        </p:txBody>
      </p:sp>
      <p:cxnSp>
        <p:nvCxnSpPr>
          <p:cNvPr id="112" name="Connecteur droit 111"/>
          <p:cNvCxnSpPr/>
          <p:nvPr/>
        </p:nvCxnSpPr>
        <p:spPr>
          <a:xfrm>
            <a:off x="6613503" y="1436404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Connecteur droit 112"/>
          <p:cNvCxnSpPr/>
          <p:nvPr/>
        </p:nvCxnSpPr>
        <p:spPr>
          <a:xfrm>
            <a:off x="6613503" y="923074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Rectangle 175"/>
          <p:cNvSpPr/>
          <p:nvPr/>
        </p:nvSpPr>
        <p:spPr>
          <a:xfrm>
            <a:off x="6613503" y="698232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err="1" smtClean="0">
                <a:solidFill>
                  <a:schemeClr val="tx1"/>
                </a:solidFill>
              </a:rPr>
              <a:t>Nbr</a:t>
            </a:r>
            <a:r>
              <a:rPr lang="fr-FR" sz="1000" dirty="0" smtClean="0">
                <a:solidFill>
                  <a:schemeClr val="tx1"/>
                </a:solidFill>
              </a:rPr>
              <a:t> de moteur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268" name="Rectangle 267"/>
          <p:cNvSpPr/>
          <p:nvPr/>
        </p:nvSpPr>
        <p:spPr>
          <a:xfrm>
            <a:off x="6613503" y="3706089"/>
            <a:ext cx="2432080" cy="17754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50" b="1" dirty="0" smtClean="0"/>
              <a:t>DIMENSIONS ET POIDS</a:t>
            </a:r>
            <a:endParaRPr lang="fr-FR" sz="1050" b="1" dirty="0"/>
          </a:p>
        </p:txBody>
      </p:sp>
      <p:sp>
        <p:nvSpPr>
          <p:cNvPr id="289" name="Rectangle 288"/>
          <p:cNvSpPr/>
          <p:nvPr/>
        </p:nvSpPr>
        <p:spPr>
          <a:xfrm>
            <a:off x="6613503" y="3931455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>
                <a:solidFill>
                  <a:schemeClr val="tx1"/>
                </a:solidFill>
              </a:rPr>
              <a:t>Dimensions </a:t>
            </a:r>
            <a:r>
              <a:rPr lang="fr-FR" sz="1000" dirty="0" smtClean="0">
                <a:solidFill>
                  <a:schemeClr val="tx1"/>
                </a:solidFill>
              </a:rPr>
              <a:t>hotte </a:t>
            </a:r>
            <a:r>
              <a:rPr lang="fr-FR" sz="1000" dirty="0">
                <a:solidFill>
                  <a:schemeClr val="tx1"/>
                </a:solidFill>
              </a:rPr>
              <a:t>(cm) - </a:t>
            </a:r>
            <a:r>
              <a:rPr lang="fr-FR" sz="1000" dirty="0" err="1">
                <a:solidFill>
                  <a:schemeClr val="tx1"/>
                </a:solidFill>
              </a:rPr>
              <a:t>HxLxP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290" name="Rectangle 289"/>
          <p:cNvSpPr/>
          <p:nvPr/>
        </p:nvSpPr>
        <p:spPr>
          <a:xfrm>
            <a:off x="6613503" y="4152681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>
                <a:solidFill>
                  <a:schemeClr val="tx1"/>
                </a:solidFill>
              </a:rPr>
              <a:t>Dimensions emballée (cm) - </a:t>
            </a:r>
            <a:r>
              <a:rPr lang="fr-FR" sz="1000" dirty="0" err="1">
                <a:solidFill>
                  <a:schemeClr val="tx1"/>
                </a:solidFill>
              </a:rPr>
              <a:t>HxLxP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291" name="Rectangle 290"/>
          <p:cNvSpPr/>
          <p:nvPr/>
        </p:nvSpPr>
        <p:spPr>
          <a:xfrm>
            <a:off x="6613503" y="4400964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>
                <a:solidFill>
                  <a:schemeClr val="tx1"/>
                </a:solidFill>
              </a:rPr>
              <a:t>Poids net /brut</a:t>
            </a:r>
          </a:p>
        </p:txBody>
      </p:sp>
      <p:sp>
        <p:nvSpPr>
          <p:cNvPr id="292" name="Rectangle 291"/>
          <p:cNvSpPr/>
          <p:nvPr/>
        </p:nvSpPr>
        <p:spPr>
          <a:xfrm>
            <a:off x="6613503" y="1725058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>
                <a:solidFill>
                  <a:schemeClr val="tx1"/>
                </a:solidFill>
              </a:rPr>
              <a:t>Branchement électrique </a:t>
            </a:r>
          </a:p>
        </p:txBody>
      </p:sp>
      <p:cxnSp>
        <p:nvCxnSpPr>
          <p:cNvPr id="294" name="Connecteur droit 293"/>
          <p:cNvCxnSpPr/>
          <p:nvPr/>
        </p:nvCxnSpPr>
        <p:spPr>
          <a:xfrm>
            <a:off x="6613503" y="4114754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Connecteur droit 294"/>
          <p:cNvCxnSpPr/>
          <p:nvPr/>
        </p:nvCxnSpPr>
        <p:spPr>
          <a:xfrm>
            <a:off x="6613503" y="4344075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Connecteur droit 295"/>
          <p:cNvCxnSpPr/>
          <p:nvPr/>
        </p:nvCxnSpPr>
        <p:spPr>
          <a:xfrm>
            <a:off x="6613503" y="1687132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4" name="Rectangle 313"/>
          <p:cNvSpPr/>
          <p:nvPr/>
        </p:nvSpPr>
        <p:spPr>
          <a:xfrm>
            <a:off x="6613503" y="1227481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Diamètre de sortie d’air (mm)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9172873" y="261600"/>
            <a:ext cx="2750995" cy="17754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endParaRPr lang="fr-FR" sz="1050" b="1" dirty="0"/>
          </a:p>
        </p:txBody>
      </p:sp>
      <p:cxnSp>
        <p:nvCxnSpPr>
          <p:cNvPr id="130" name="Connecteur droit 129"/>
          <p:cNvCxnSpPr/>
          <p:nvPr/>
        </p:nvCxnSpPr>
        <p:spPr>
          <a:xfrm>
            <a:off x="9172873" y="1436404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Connecteur droit 130"/>
          <p:cNvCxnSpPr/>
          <p:nvPr/>
        </p:nvCxnSpPr>
        <p:spPr>
          <a:xfrm>
            <a:off x="9172873" y="923074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Rectangle 177"/>
          <p:cNvSpPr/>
          <p:nvPr/>
        </p:nvSpPr>
        <p:spPr>
          <a:xfrm>
            <a:off x="9172873" y="698232"/>
            <a:ext cx="2750995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1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316" name="Rectangle 315"/>
          <p:cNvSpPr/>
          <p:nvPr/>
        </p:nvSpPr>
        <p:spPr>
          <a:xfrm>
            <a:off x="9172873" y="1227481"/>
            <a:ext cx="2750995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150/ 120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272" name="Rectangle 271"/>
          <p:cNvSpPr/>
          <p:nvPr/>
        </p:nvSpPr>
        <p:spPr>
          <a:xfrm>
            <a:off x="9172873" y="3722685"/>
            <a:ext cx="2750995" cy="180338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endParaRPr lang="fr-FR" sz="1050" b="1" dirty="0"/>
          </a:p>
        </p:txBody>
      </p:sp>
      <p:sp>
        <p:nvSpPr>
          <p:cNvPr id="299" name="Rectangle 298"/>
          <p:cNvSpPr/>
          <p:nvPr/>
        </p:nvSpPr>
        <p:spPr>
          <a:xfrm>
            <a:off x="9172873" y="3937929"/>
            <a:ext cx="2750995" cy="165016"/>
          </a:xfrm>
          <a:prstGeom prst="rect">
            <a:avLst/>
          </a:prstGeom>
          <a:noFill/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98/54 x 90 x 46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300" name="Rectangle 299"/>
          <p:cNvSpPr/>
          <p:nvPr/>
        </p:nvSpPr>
        <p:spPr>
          <a:xfrm>
            <a:off x="9172873" y="4160066"/>
            <a:ext cx="2750995" cy="165016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>
                <a:solidFill>
                  <a:schemeClr val="tx1"/>
                </a:solidFill>
              </a:rPr>
              <a:t>9</a:t>
            </a:r>
            <a:r>
              <a:rPr lang="fr-FR" sz="1000" dirty="0" smtClean="0">
                <a:solidFill>
                  <a:schemeClr val="tx1"/>
                </a:solidFill>
              </a:rPr>
              <a:t>7x61x38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301" name="Rectangle 300"/>
          <p:cNvSpPr/>
          <p:nvPr/>
        </p:nvSpPr>
        <p:spPr>
          <a:xfrm>
            <a:off x="9172873" y="4409371"/>
            <a:ext cx="2750995" cy="165016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8 / 11,1 kg</a:t>
            </a:r>
            <a:r>
              <a:rPr lang="fr-FR" sz="1000" dirty="0">
                <a:solidFill>
                  <a:schemeClr val="tx1"/>
                </a:solidFill>
              </a:rPr>
              <a:t>	</a:t>
            </a:r>
          </a:p>
        </p:txBody>
      </p:sp>
      <p:sp>
        <p:nvSpPr>
          <p:cNvPr id="302" name="Rectangle 301"/>
          <p:cNvSpPr/>
          <p:nvPr/>
        </p:nvSpPr>
        <p:spPr>
          <a:xfrm>
            <a:off x="9172873" y="1725058"/>
            <a:ext cx="2750995" cy="165016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230 </a:t>
            </a:r>
            <a:r>
              <a:rPr lang="fr-FR" sz="1000" dirty="0">
                <a:solidFill>
                  <a:schemeClr val="tx1"/>
                </a:solidFill>
              </a:rPr>
              <a:t>V, </a:t>
            </a:r>
            <a:r>
              <a:rPr lang="fr-FR" sz="1000" dirty="0" smtClean="0">
                <a:solidFill>
                  <a:schemeClr val="tx1"/>
                </a:solidFill>
              </a:rPr>
              <a:t>50 Hz</a:t>
            </a:r>
            <a:endParaRPr lang="fr-FR" sz="1000" dirty="0">
              <a:solidFill>
                <a:schemeClr val="tx1"/>
              </a:solidFill>
            </a:endParaRPr>
          </a:p>
        </p:txBody>
      </p:sp>
      <p:cxnSp>
        <p:nvCxnSpPr>
          <p:cNvPr id="304" name="Connecteur droit 303"/>
          <p:cNvCxnSpPr/>
          <p:nvPr/>
        </p:nvCxnSpPr>
        <p:spPr>
          <a:xfrm>
            <a:off x="9172873" y="4121987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5" name="Connecteur droit 304"/>
          <p:cNvCxnSpPr/>
          <p:nvPr/>
        </p:nvCxnSpPr>
        <p:spPr>
          <a:xfrm>
            <a:off x="9172873" y="4352250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Connecteur droit 305"/>
          <p:cNvCxnSpPr/>
          <p:nvPr/>
        </p:nvCxnSpPr>
        <p:spPr>
          <a:xfrm>
            <a:off x="9172873" y="1690152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Rectangle 162"/>
          <p:cNvSpPr/>
          <p:nvPr/>
        </p:nvSpPr>
        <p:spPr>
          <a:xfrm>
            <a:off x="9172871" y="964853"/>
            <a:ext cx="2750995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164" name="Connecteur droit 163"/>
          <p:cNvCxnSpPr/>
          <p:nvPr/>
        </p:nvCxnSpPr>
        <p:spPr>
          <a:xfrm>
            <a:off x="6613501" y="1181525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necteur droit 164"/>
          <p:cNvCxnSpPr/>
          <p:nvPr/>
        </p:nvCxnSpPr>
        <p:spPr>
          <a:xfrm>
            <a:off x="9172871" y="1181525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Connecteur droit 165"/>
          <p:cNvCxnSpPr/>
          <p:nvPr/>
        </p:nvCxnSpPr>
        <p:spPr>
          <a:xfrm>
            <a:off x="6613501" y="1690152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Rectangle 166"/>
          <p:cNvSpPr/>
          <p:nvPr/>
        </p:nvSpPr>
        <p:spPr>
          <a:xfrm>
            <a:off x="6613501" y="1481229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Niveau sonore (min / max)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169" name="Rectangle 168"/>
          <p:cNvSpPr/>
          <p:nvPr/>
        </p:nvSpPr>
        <p:spPr>
          <a:xfrm>
            <a:off x="9172871" y="1481229"/>
            <a:ext cx="2750995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50 / 67 dB(A)</a:t>
            </a:r>
            <a:endParaRPr lang="fr-FR" sz="1000" dirty="0">
              <a:solidFill>
                <a:schemeClr val="tx1"/>
              </a:solidFill>
            </a:endParaRPr>
          </a:p>
        </p:txBody>
      </p:sp>
      <p:cxnSp>
        <p:nvCxnSpPr>
          <p:cNvPr id="170" name="Connecteur droit 169"/>
          <p:cNvCxnSpPr/>
          <p:nvPr/>
        </p:nvCxnSpPr>
        <p:spPr>
          <a:xfrm>
            <a:off x="6613500" y="1435274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Connecteur droit 170"/>
          <p:cNvCxnSpPr/>
          <p:nvPr/>
        </p:nvCxnSpPr>
        <p:spPr>
          <a:xfrm>
            <a:off x="9172870" y="1435274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Rectangle 171"/>
          <p:cNvSpPr/>
          <p:nvPr/>
        </p:nvSpPr>
        <p:spPr>
          <a:xfrm>
            <a:off x="6613501" y="2038006"/>
            <a:ext cx="2432080" cy="17754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50" b="1" dirty="0" smtClean="0"/>
              <a:t>ETIQUETTE ENERGIE</a:t>
            </a:r>
            <a:endParaRPr lang="fr-FR" sz="1050" b="1" dirty="0"/>
          </a:p>
        </p:txBody>
      </p:sp>
      <p:sp>
        <p:nvSpPr>
          <p:cNvPr id="175" name="Rectangle 174"/>
          <p:cNvSpPr/>
          <p:nvPr/>
        </p:nvSpPr>
        <p:spPr>
          <a:xfrm>
            <a:off x="6613500" y="2480396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t" anchorCtr="0"/>
          <a:lstStyle/>
          <a:p>
            <a:r>
              <a:rPr lang="fr-FR" sz="1000" dirty="0" smtClean="0">
                <a:solidFill>
                  <a:schemeClr val="tx1"/>
                </a:solidFill>
              </a:rPr>
              <a:t>Classe d’efficacité de l’évacuation des vapeurs et des fumées</a:t>
            </a:r>
            <a:endParaRPr lang="fr-FR" sz="1000" dirty="0">
              <a:solidFill>
                <a:schemeClr val="tx1"/>
              </a:solidFill>
            </a:endParaRPr>
          </a:p>
        </p:txBody>
      </p:sp>
      <p:cxnSp>
        <p:nvCxnSpPr>
          <p:cNvPr id="180" name="Connecteur droit 179"/>
          <p:cNvCxnSpPr/>
          <p:nvPr/>
        </p:nvCxnSpPr>
        <p:spPr>
          <a:xfrm>
            <a:off x="6613501" y="3096367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Connecteur droit 180"/>
          <p:cNvCxnSpPr/>
          <p:nvPr/>
        </p:nvCxnSpPr>
        <p:spPr>
          <a:xfrm>
            <a:off x="6613501" y="2483580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Rectangle 181"/>
          <p:cNvSpPr/>
          <p:nvPr/>
        </p:nvSpPr>
        <p:spPr>
          <a:xfrm>
            <a:off x="6613501" y="2258738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Classe énergie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183" name="Rectangle 182"/>
          <p:cNvSpPr/>
          <p:nvPr/>
        </p:nvSpPr>
        <p:spPr>
          <a:xfrm>
            <a:off x="6613501" y="2887444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Classe d’efficacité de l’éclairage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188" name="Rectangle 187"/>
          <p:cNvSpPr/>
          <p:nvPr/>
        </p:nvSpPr>
        <p:spPr>
          <a:xfrm>
            <a:off x="9172871" y="2038006"/>
            <a:ext cx="2750995" cy="17754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endParaRPr lang="fr-FR" sz="1050" b="1" dirty="0"/>
          </a:p>
        </p:txBody>
      </p:sp>
      <p:cxnSp>
        <p:nvCxnSpPr>
          <p:cNvPr id="189" name="Connecteur droit 188"/>
          <p:cNvCxnSpPr/>
          <p:nvPr/>
        </p:nvCxnSpPr>
        <p:spPr>
          <a:xfrm>
            <a:off x="9172871" y="3096367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Connecteur droit 189"/>
          <p:cNvCxnSpPr/>
          <p:nvPr/>
        </p:nvCxnSpPr>
        <p:spPr>
          <a:xfrm>
            <a:off x="9172871" y="2483580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1" name="Rectangle 190"/>
          <p:cNvSpPr/>
          <p:nvPr/>
        </p:nvSpPr>
        <p:spPr>
          <a:xfrm>
            <a:off x="9172871" y="2258738"/>
            <a:ext cx="2750995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92" name="Rectangle 191"/>
          <p:cNvSpPr/>
          <p:nvPr/>
        </p:nvSpPr>
        <p:spPr>
          <a:xfrm>
            <a:off x="9172871" y="2887444"/>
            <a:ext cx="2750995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B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193" name="Rectangle 192"/>
          <p:cNvSpPr/>
          <p:nvPr/>
        </p:nvSpPr>
        <p:spPr>
          <a:xfrm>
            <a:off x="9172870" y="2525359"/>
            <a:ext cx="2750995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E</a:t>
            </a:r>
            <a:endParaRPr lang="fr-FR" sz="1000" dirty="0">
              <a:solidFill>
                <a:schemeClr val="tx1"/>
              </a:solidFill>
            </a:endParaRPr>
          </a:p>
        </p:txBody>
      </p:sp>
      <p:cxnSp>
        <p:nvCxnSpPr>
          <p:cNvPr id="194" name="Connecteur droit 193"/>
          <p:cNvCxnSpPr/>
          <p:nvPr/>
        </p:nvCxnSpPr>
        <p:spPr>
          <a:xfrm>
            <a:off x="6613500" y="2841489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Connecteur droit 194"/>
          <p:cNvCxnSpPr/>
          <p:nvPr/>
        </p:nvCxnSpPr>
        <p:spPr>
          <a:xfrm>
            <a:off x="9172870" y="2841489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Connecteur droit 195"/>
          <p:cNvCxnSpPr/>
          <p:nvPr/>
        </p:nvCxnSpPr>
        <p:spPr>
          <a:xfrm>
            <a:off x="6613500" y="3350116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Rectangle 196"/>
          <p:cNvSpPr/>
          <p:nvPr/>
        </p:nvSpPr>
        <p:spPr>
          <a:xfrm>
            <a:off x="6613500" y="3141193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Classe d’efficacité de la filtration des graisses</a:t>
            </a:r>
            <a:endParaRPr lang="fr-FR" sz="1000" dirty="0">
              <a:solidFill>
                <a:schemeClr val="tx1"/>
              </a:solidFill>
            </a:endParaRPr>
          </a:p>
        </p:txBody>
      </p:sp>
      <p:cxnSp>
        <p:nvCxnSpPr>
          <p:cNvPr id="198" name="Connecteur droit 197"/>
          <p:cNvCxnSpPr/>
          <p:nvPr/>
        </p:nvCxnSpPr>
        <p:spPr>
          <a:xfrm>
            <a:off x="9172870" y="3350116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9" name="Rectangle 198"/>
          <p:cNvSpPr/>
          <p:nvPr/>
        </p:nvSpPr>
        <p:spPr>
          <a:xfrm>
            <a:off x="9172870" y="3141193"/>
            <a:ext cx="2750995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C</a:t>
            </a:r>
            <a:endParaRPr lang="fr-FR" sz="1000" dirty="0">
              <a:solidFill>
                <a:schemeClr val="tx1"/>
              </a:solidFill>
            </a:endParaRPr>
          </a:p>
        </p:txBody>
      </p:sp>
      <p:cxnSp>
        <p:nvCxnSpPr>
          <p:cNvPr id="200" name="Connecteur droit 199"/>
          <p:cNvCxnSpPr/>
          <p:nvPr/>
        </p:nvCxnSpPr>
        <p:spPr>
          <a:xfrm>
            <a:off x="6613499" y="3095237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Connecteur droit 200"/>
          <p:cNvCxnSpPr/>
          <p:nvPr/>
        </p:nvCxnSpPr>
        <p:spPr>
          <a:xfrm>
            <a:off x="9172869" y="3095237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Rectangle 118"/>
          <p:cNvSpPr/>
          <p:nvPr/>
        </p:nvSpPr>
        <p:spPr>
          <a:xfrm>
            <a:off x="6613500" y="3415190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Consommation d’énergie en kW/h par an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122" name="Rectangle 121"/>
          <p:cNvSpPr/>
          <p:nvPr/>
        </p:nvSpPr>
        <p:spPr>
          <a:xfrm>
            <a:off x="9172870" y="3415190"/>
            <a:ext cx="2750995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80,5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030869" y="3691817"/>
            <a:ext cx="338681" cy="347324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</a:rPr>
              <a:t>X</a:t>
            </a:r>
            <a:endParaRPr lang="fr-FR" sz="1600" b="1" dirty="0">
              <a:solidFill>
                <a:schemeClr val="tx1"/>
              </a:solidFill>
            </a:endParaRPr>
          </a:p>
        </p:txBody>
      </p:sp>
      <p:sp>
        <p:nvSpPr>
          <p:cNvPr id="129" name="Rectangle 128"/>
          <p:cNvSpPr/>
          <p:nvPr/>
        </p:nvSpPr>
        <p:spPr>
          <a:xfrm>
            <a:off x="4496378" y="3691817"/>
            <a:ext cx="338681" cy="347324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fr-FR" sz="1600" b="1" dirty="0" smtClean="0">
                <a:solidFill>
                  <a:schemeClr val="bg1"/>
                </a:solidFill>
              </a:rPr>
              <a:t>N</a:t>
            </a:r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132" name="Rectangle 131"/>
          <p:cNvSpPr/>
          <p:nvPr/>
        </p:nvSpPr>
        <p:spPr>
          <a:xfrm>
            <a:off x="4961887" y="3691817"/>
            <a:ext cx="338681" cy="347324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fr-FR" sz="1600" b="1" dirty="0" smtClean="0"/>
              <a:t>VI</a:t>
            </a:r>
            <a:endParaRPr lang="fr-FR" sz="1600" b="1" dirty="0"/>
          </a:p>
        </p:txBody>
      </p:sp>
      <p:pic>
        <p:nvPicPr>
          <p:cNvPr id="134" name="Immagin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0095" y="4638861"/>
            <a:ext cx="1381392" cy="1632986"/>
          </a:xfrm>
          <a:prstGeom prst="rect">
            <a:avLst/>
          </a:prstGeom>
        </p:spPr>
      </p:pic>
      <p:cxnSp>
        <p:nvCxnSpPr>
          <p:cNvPr id="100" name="Connecteur droit 99"/>
          <p:cNvCxnSpPr/>
          <p:nvPr/>
        </p:nvCxnSpPr>
        <p:spPr>
          <a:xfrm>
            <a:off x="6613499" y="693909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Rectangle 100"/>
          <p:cNvSpPr/>
          <p:nvPr/>
        </p:nvSpPr>
        <p:spPr>
          <a:xfrm>
            <a:off x="6613499" y="469067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>
                <a:solidFill>
                  <a:schemeClr val="tx1"/>
                </a:solidFill>
              </a:rPr>
              <a:t>Mode de fonctionnement</a:t>
            </a:r>
            <a:endParaRPr lang="fr-FR" sz="1000" dirty="0">
              <a:solidFill>
                <a:schemeClr val="tx1"/>
              </a:solidFill>
            </a:endParaRPr>
          </a:p>
        </p:txBody>
      </p:sp>
      <p:cxnSp>
        <p:nvCxnSpPr>
          <p:cNvPr id="103" name="Connecteur droit 102"/>
          <p:cNvCxnSpPr/>
          <p:nvPr/>
        </p:nvCxnSpPr>
        <p:spPr>
          <a:xfrm>
            <a:off x="9172869" y="693909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Rectangle 104"/>
          <p:cNvSpPr/>
          <p:nvPr/>
        </p:nvSpPr>
        <p:spPr>
          <a:xfrm>
            <a:off x="9172869" y="469067"/>
            <a:ext cx="2750995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>
                <a:solidFill>
                  <a:schemeClr val="tx1"/>
                </a:solidFill>
              </a:rPr>
              <a:t>Extraction et recyclage</a:t>
            </a:r>
            <a:endParaRPr lang="fr-FR" sz="1000" dirty="0">
              <a:solidFill>
                <a:schemeClr val="tx1"/>
              </a:solidFill>
            </a:endParaRPr>
          </a:p>
        </p:txBody>
      </p:sp>
      <p:pic>
        <p:nvPicPr>
          <p:cNvPr id="106" name="Image 105" descr="HOC creme.jpg"/>
          <p:cNvPicPr>
            <a:picLocks noChangeAspect="1"/>
          </p:cNvPicPr>
          <p:nvPr/>
        </p:nvPicPr>
        <p:blipFill>
          <a:blip r:embed="rId3" cstate="print"/>
          <a:srcRect l="12072" r="13424"/>
          <a:stretch>
            <a:fillRect/>
          </a:stretch>
        </p:blipFill>
        <p:spPr>
          <a:xfrm>
            <a:off x="713808" y="1593736"/>
            <a:ext cx="2994410" cy="214819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63015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678</Words>
  <Application>Microsoft Office PowerPoint</Application>
  <PresentationFormat>Grand écran</PresentationFormat>
  <Paragraphs>216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Caroline Roy</dc:creator>
  <cp:lastModifiedBy>Caroline Roy</cp:lastModifiedBy>
  <cp:revision>17</cp:revision>
  <cp:lastPrinted>2015-08-26T12:20:33Z</cp:lastPrinted>
  <dcterms:created xsi:type="dcterms:W3CDTF">2015-08-25T08:55:40Z</dcterms:created>
  <dcterms:modified xsi:type="dcterms:W3CDTF">2015-08-26T12:34:14Z</dcterms:modified>
</cp:coreProperties>
</file>