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3" r:id="rId2"/>
  </p:sldIdLst>
  <p:sldSz cx="9144000" cy="6858000" type="screen4x3"/>
  <p:notesSz cx="6877050" cy="10002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54" userDrawn="1">
          <p15:clr>
            <a:srgbClr val="A4A3A4"/>
          </p15:clr>
        </p15:guide>
        <p15:guide id="2" pos="1497" userDrawn="1">
          <p15:clr>
            <a:srgbClr val="A4A3A4"/>
          </p15:clr>
        </p15:guide>
        <p15:guide id="3" pos="4232" userDrawn="1">
          <p15:clr>
            <a:srgbClr val="A4A3A4"/>
          </p15:clr>
        </p15:guide>
        <p15:guide id="4" pos="2653" userDrawn="1">
          <p15:clr>
            <a:srgbClr val="A4A3A4"/>
          </p15:clr>
        </p15:guide>
        <p15:guide id="5" orient="horz" pos="3115" userDrawn="1">
          <p15:clr>
            <a:srgbClr val="A4A3A4"/>
          </p15:clr>
        </p15:guide>
        <p15:guide id="6" pos="27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0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708" y="-306"/>
      </p:cViewPr>
      <p:guideLst>
        <p:guide orient="horz" pos="2954"/>
        <p:guide pos="1497"/>
        <p:guide pos="4232"/>
        <p:guide pos="2653"/>
        <p:guide orient="horz" pos="3115"/>
        <p:guide pos="2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0848" cy="5012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4616" y="0"/>
            <a:ext cx="2980847" cy="5012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DD52D-3D31-4854-BA90-A5A818CFA98D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0950"/>
            <a:ext cx="4497388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498" y="4814051"/>
            <a:ext cx="5501640" cy="393802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501547"/>
            <a:ext cx="2980848" cy="5012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4616" y="9501547"/>
            <a:ext cx="2980847" cy="5012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AE72D-79C8-4AA4-A775-480FA4FA658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531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46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2807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14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702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58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612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032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76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33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62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34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359540" y="2621411"/>
            <a:ext cx="3891643" cy="3600904"/>
            <a:chOff x="337457" y="3003096"/>
            <a:chExt cx="3445329" cy="2848749"/>
          </a:xfrm>
        </p:grpSpPr>
        <p:sp>
          <p:nvSpPr>
            <p:cNvPr id="7" name="Rectangle 6"/>
            <p:cNvSpPr/>
            <p:nvPr/>
          </p:nvSpPr>
          <p:spPr>
            <a:xfrm>
              <a:off x="337457" y="3003096"/>
              <a:ext cx="1643743" cy="12709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900" b="1" dirty="0"/>
                <a:t>TABLE DE CUISSON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37457" y="3164415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Foyers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37457" y="3322782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Design table de cuisson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37457" y="3481148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Type de Commandes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7457" y="3639514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Brûleurs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37457" y="3797880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Manettes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7457" y="3956246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Grilles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37457" y="4114612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Allumage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37457" y="4295613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Accessoires</a:t>
              </a:r>
            </a:p>
          </p:txBody>
        </p:sp>
        <p:cxnSp>
          <p:nvCxnSpPr>
            <p:cNvPr id="24" name="Connecteur droit 23"/>
            <p:cNvCxnSpPr/>
            <p:nvPr/>
          </p:nvCxnSpPr>
          <p:spPr>
            <a:xfrm>
              <a:off x="337457" y="3295632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337457" y="3440424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>
              <a:off x="337457" y="3612364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337457" y="3766205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>
              <a:off x="337457" y="3929096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/>
            <p:nvPr/>
          </p:nvCxnSpPr>
          <p:spPr>
            <a:xfrm>
              <a:off x="337457" y="4091987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337457" y="4254878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2139043" y="3003096"/>
              <a:ext cx="1643743" cy="12709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endParaRPr lang="fr-FR" sz="900" b="1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139043" y="3164415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6 gaz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139043" y="3322782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Inox – Angle droit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139043" y="3481148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Manettes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139043" y="3639514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 smtClean="0">
                  <a:solidFill>
                    <a:srgbClr val="000000"/>
                  </a:solidFill>
                </a:rPr>
                <a:t>Aluminium</a:t>
              </a:r>
              <a:endParaRPr lang="fr-FR" sz="825" dirty="0">
                <a:solidFill>
                  <a:srgbClr val="000000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139043" y="3797880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 smtClean="0">
                  <a:solidFill>
                    <a:schemeClr val="tx1"/>
                  </a:solidFill>
                </a:rPr>
                <a:t>noir</a:t>
              </a:r>
              <a:endParaRPr lang="fr-FR" sz="825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139043" y="3956246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Fonte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139043" y="4114612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1 main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139043" y="4295613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Adaptateurs wok et </a:t>
              </a:r>
              <a:r>
                <a:rPr lang="fr-FR" sz="825" dirty="0" smtClean="0">
                  <a:solidFill>
                    <a:schemeClr val="tx1"/>
                  </a:solidFill>
                </a:rPr>
                <a:t>petite </a:t>
              </a:r>
              <a:r>
                <a:rPr lang="fr-FR" sz="825" dirty="0" err="1" smtClean="0">
                  <a:solidFill>
                    <a:schemeClr val="tx1"/>
                  </a:solidFill>
                </a:rPr>
                <a:t>casserolerie</a:t>
              </a:r>
              <a:endParaRPr lang="fr-FR" sz="825" dirty="0">
                <a:solidFill>
                  <a:srgbClr val="FF0000"/>
                </a:solidFill>
              </a:endParaRPr>
            </a:p>
          </p:txBody>
        </p:sp>
        <p:cxnSp>
          <p:nvCxnSpPr>
            <p:cNvPr id="49" name="Connecteur droit 48"/>
            <p:cNvCxnSpPr/>
            <p:nvPr/>
          </p:nvCxnSpPr>
          <p:spPr>
            <a:xfrm>
              <a:off x="2139043" y="3295632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/>
            <p:cNvCxnSpPr/>
            <p:nvPr/>
          </p:nvCxnSpPr>
          <p:spPr>
            <a:xfrm>
              <a:off x="2139043" y="3440424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>
              <a:off x="2139043" y="3612364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/>
            <p:cNvCxnSpPr/>
            <p:nvPr/>
          </p:nvCxnSpPr>
          <p:spPr>
            <a:xfrm>
              <a:off x="2139043" y="3766205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>
              <a:off x="2139043" y="3929096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>
              <a:off x="2139043" y="4091987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2139043" y="4254878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ectangle 61"/>
            <p:cNvSpPr/>
            <p:nvPr/>
          </p:nvSpPr>
          <p:spPr>
            <a:xfrm>
              <a:off x="337457" y="4464319"/>
              <a:ext cx="1643743" cy="12709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900" b="1" dirty="0"/>
                <a:t>FOYERS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37457" y="4625639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Avant-droit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37457" y="4784005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Arrière-droit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37457" y="4942371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Centre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37457" y="5100737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 smtClean="0">
                  <a:solidFill>
                    <a:schemeClr val="tx1"/>
                  </a:solidFill>
                </a:rPr>
                <a:t>Avant </a:t>
              </a:r>
              <a:r>
                <a:rPr lang="fr-FR" sz="825" dirty="0">
                  <a:solidFill>
                    <a:schemeClr val="tx1"/>
                  </a:solidFill>
                </a:rPr>
                <a:t>gauche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37457" y="5259103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Arrière </a:t>
              </a:r>
              <a:r>
                <a:rPr lang="fr-FR" sz="825" dirty="0" smtClean="0">
                  <a:solidFill>
                    <a:schemeClr val="tx1"/>
                  </a:solidFill>
                </a:rPr>
                <a:t>gauche</a:t>
              </a:r>
              <a:endParaRPr lang="fr-FR" sz="825" dirty="0">
                <a:solidFill>
                  <a:schemeClr val="tx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37457" y="5417469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Grilles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37457" y="5575836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Allumage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37457" y="5734202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Sécurité thermocouple</a:t>
              </a:r>
            </a:p>
          </p:txBody>
        </p:sp>
        <p:cxnSp>
          <p:nvCxnSpPr>
            <p:cNvPr id="72" name="Connecteur droit 71"/>
            <p:cNvCxnSpPr/>
            <p:nvPr/>
          </p:nvCxnSpPr>
          <p:spPr>
            <a:xfrm>
              <a:off x="337457" y="4756855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72"/>
            <p:cNvCxnSpPr/>
            <p:nvPr/>
          </p:nvCxnSpPr>
          <p:spPr>
            <a:xfrm>
              <a:off x="337457" y="4901648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73"/>
            <p:cNvCxnSpPr/>
            <p:nvPr/>
          </p:nvCxnSpPr>
          <p:spPr>
            <a:xfrm>
              <a:off x="337457" y="5073587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74"/>
            <p:cNvCxnSpPr/>
            <p:nvPr/>
          </p:nvCxnSpPr>
          <p:spPr>
            <a:xfrm>
              <a:off x="337457" y="5227429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droit 75"/>
            <p:cNvCxnSpPr/>
            <p:nvPr/>
          </p:nvCxnSpPr>
          <p:spPr>
            <a:xfrm>
              <a:off x="337457" y="5390319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76"/>
            <p:cNvCxnSpPr/>
            <p:nvPr/>
          </p:nvCxnSpPr>
          <p:spPr>
            <a:xfrm>
              <a:off x="337457" y="5553210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77"/>
            <p:cNvCxnSpPr/>
            <p:nvPr/>
          </p:nvCxnSpPr>
          <p:spPr>
            <a:xfrm>
              <a:off x="337457" y="5716101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80"/>
            <p:cNvSpPr/>
            <p:nvPr/>
          </p:nvSpPr>
          <p:spPr>
            <a:xfrm>
              <a:off x="2139043" y="4464319"/>
              <a:ext cx="1643743" cy="12709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endParaRPr lang="fr-FR" sz="900" b="1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139043" y="4625639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1 foyer dual wok : 0,48 – 5,00 kW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139043" y="4784005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1 rapide :  1,05 – 3,00 kW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139043" y="4942371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2 </a:t>
              </a:r>
              <a:r>
                <a:rPr lang="fr-FR" sz="825" dirty="0" err="1">
                  <a:solidFill>
                    <a:schemeClr val="tx1"/>
                  </a:solidFill>
                </a:rPr>
                <a:t>semi-rapide</a:t>
              </a:r>
              <a:r>
                <a:rPr lang="fr-FR" sz="825" dirty="0">
                  <a:solidFill>
                    <a:schemeClr val="tx1"/>
                  </a:solidFill>
                </a:rPr>
                <a:t> : 0,60 – 1,75 kW 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139043" y="5100737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1 foyer dual wok : 0,48 – 5,00 kW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139043" y="5259103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1 </a:t>
              </a:r>
              <a:r>
                <a:rPr lang="fr-FR" sz="825" dirty="0" err="1">
                  <a:solidFill>
                    <a:schemeClr val="tx1"/>
                  </a:solidFill>
                </a:rPr>
                <a:t>semi-rapide</a:t>
              </a:r>
              <a:r>
                <a:rPr lang="fr-FR" sz="825" dirty="0">
                  <a:solidFill>
                    <a:schemeClr val="tx1"/>
                  </a:solidFill>
                </a:rPr>
                <a:t> : 0,60 – 1,75 kW 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139043" y="5417469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Fonte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139043" y="5575836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1 main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139043" y="5734202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oui</a:t>
              </a:r>
            </a:p>
          </p:txBody>
        </p:sp>
        <p:cxnSp>
          <p:nvCxnSpPr>
            <p:cNvPr id="91" name="Connecteur droit 90"/>
            <p:cNvCxnSpPr/>
            <p:nvPr/>
          </p:nvCxnSpPr>
          <p:spPr>
            <a:xfrm>
              <a:off x="2139043" y="4756855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>
            <a:xfrm>
              <a:off x="2139043" y="4901648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>
            <a:xfrm>
              <a:off x="2139043" y="5073587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droit 93"/>
            <p:cNvCxnSpPr/>
            <p:nvPr/>
          </p:nvCxnSpPr>
          <p:spPr>
            <a:xfrm>
              <a:off x="2139043" y="5227429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cteur droit 94"/>
            <p:cNvCxnSpPr/>
            <p:nvPr/>
          </p:nvCxnSpPr>
          <p:spPr>
            <a:xfrm>
              <a:off x="2139043" y="5390319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eur droit 95"/>
            <p:cNvCxnSpPr/>
            <p:nvPr/>
          </p:nvCxnSpPr>
          <p:spPr>
            <a:xfrm>
              <a:off x="2139043" y="5553210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cteur droit 96"/>
            <p:cNvCxnSpPr/>
            <p:nvPr/>
          </p:nvCxnSpPr>
          <p:spPr>
            <a:xfrm>
              <a:off x="2139043" y="5716101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9" name="ZoneTexte 318"/>
          <p:cNvSpPr txBox="1"/>
          <p:nvPr/>
        </p:nvSpPr>
        <p:spPr>
          <a:xfrm>
            <a:off x="232838" y="359565"/>
            <a:ext cx="180158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rgbClr val="FF0000"/>
                </a:solidFill>
              </a:rPr>
              <a:t>SERIE </a:t>
            </a:r>
            <a:r>
              <a:rPr lang="fr-FR" sz="1350" b="1" dirty="0" smtClean="0">
                <a:solidFill>
                  <a:srgbClr val="FF0000"/>
                </a:solidFill>
              </a:rPr>
              <a:t>MASTER</a:t>
            </a:r>
            <a:endParaRPr lang="fr-FR" sz="1350" b="1" dirty="0">
              <a:solidFill>
                <a:srgbClr val="FF0000"/>
              </a:solidFill>
            </a:endParaRPr>
          </a:p>
        </p:txBody>
      </p:sp>
      <p:sp>
        <p:nvSpPr>
          <p:cNvPr id="320" name="ZoneTexte 319"/>
          <p:cNvSpPr txBox="1"/>
          <p:nvPr/>
        </p:nvSpPr>
        <p:spPr>
          <a:xfrm>
            <a:off x="232838" y="671085"/>
            <a:ext cx="2139585" cy="3231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500" b="1" dirty="0" smtClean="0"/>
              <a:t>MAS90 6 MFE D XE</a:t>
            </a:r>
            <a:endParaRPr lang="fr-FR" sz="1500" b="1" dirty="0"/>
          </a:p>
        </p:txBody>
      </p:sp>
      <p:sp>
        <p:nvSpPr>
          <p:cNvPr id="321" name="ZoneTexte 320"/>
          <p:cNvSpPr txBox="1"/>
          <p:nvPr/>
        </p:nvSpPr>
        <p:spPr>
          <a:xfrm>
            <a:off x="210457" y="1101447"/>
            <a:ext cx="180158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i="1" dirty="0"/>
              <a:t>Cuisinière </a:t>
            </a:r>
            <a:r>
              <a:rPr lang="fr-FR" sz="1050" b="1" i="1" dirty="0" smtClean="0"/>
              <a:t>90 </a:t>
            </a:r>
            <a:r>
              <a:rPr lang="fr-FR" sz="1050" b="1" i="1" dirty="0"/>
              <a:t>cm inox  –</a:t>
            </a:r>
          </a:p>
          <a:p>
            <a:r>
              <a:rPr lang="fr-FR" sz="1050" b="1" i="1" dirty="0"/>
              <a:t>Double four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4349272" y="368184"/>
            <a:ext cx="2078949" cy="1530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900" b="1" dirty="0"/>
              <a:t>FOURS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4349272" y="869662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Four principal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4349271" y="1168210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825" dirty="0">
                <a:solidFill>
                  <a:schemeClr val="tx1"/>
                </a:solidFill>
              </a:rPr>
              <a:t>Fonctions four principal (11 fonctions)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4349272" y="1947546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Equipements four principal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4349272" y="2358763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Four secondaire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4349272" y="2743107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Fonctions four secondaire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4349272" y="3307350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825" dirty="0">
                <a:solidFill>
                  <a:schemeClr val="tx1"/>
                </a:solidFill>
              </a:rPr>
              <a:t>Commandes des fours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4349272" y="3647617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50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825" dirty="0">
                <a:solidFill>
                  <a:schemeClr val="tx1"/>
                </a:solidFill>
              </a:rPr>
              <a:t>Portes fours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4349272" y="4029770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Fermeture portes</a:t>
            </a:r>
          </a:p>
        </p:txBody>
      </p:sp>
      <p:cxnSp>
        <p:nvCxnSpPr>
          <p:cNvPr id="112" name="Connecteur droit 111"/>
          <p:cNvCxnSpPr/>
          <p:nvPr/>
        </p:nvCxnSpPr>
        <p:spPr>
          <a:xfrm>
            <a:off x="4349272" y="780795"/>
            <a:ext cx="20789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112"/>
          <p:cNvCxnSpPr/>
          <p:nvPr/>
        </p:nvCxnSpPr>
        <p:spPr>
          <a:xfrm>
            <a:off x="4349272" y="1950409"/>
            <a:ext cx="20789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113"/>
          <p:cNvCxnSpPr/>
          <p:nvPr/>
        </p:nvCxnSpPr>
        <p:spPr>
          <a:xfrm>
            <a:off x="4349272" y="2212276"/>
            <a:ext cx="20789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114"/>
          <p:cNvCxnSpPr/>
          <p:nvPr/>
        </p:nvCxnSpPr>
        <p:spPr>
          <a:xfrm>
            <a:off x="4349272" y="2722460"/>
            <a:ext cx="20789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115"/>
          <p:cNvCxnSpPr/>
          <p:nvPr/>
        </p:nvCxnSpPr>
        <p:spPr>
          <a:xfrm>
            <a:off x="4349272" y="2977663"/>
            <a:ext cx="20789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/>
          <p:cNvCxnSpPr/>
          <p:nvPr/>
        </p:nvCxnSpPr>
        <p:spPr>
          <a:xfrm>
            <a:off x="4349272" y="3680212"/>
            <a:ext cx="20789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117"/>
          <p:cNvCxnSpPr/>
          <p:nvPr/>
        </p:nvCxnSpPr>
        <p:spPr>
          <a:xfrm>
            <a:off x="4349272" y="4007977"/>
            <a:ext cx="20789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Rectangle 175"/>
          <p:cNvSpPr/>
          <p:nvPr/>
        </p:nvSpPr>
        <p:spPr>
          <a:xfrm>
            <a:off x="4349272" y="1578816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Volume four principal</a:t>
            </a:r>
          </a:p>
        </p:txBody>
      </p:sp>
      <p:cxnSp>
        <p:nvCxnSpPr>
          <p:cNvPr id="177" name="Connecteur droit 176"/>
          <p:cNvCxnSpPr/>
          <p:nvPr/>
        </p:nvCxnSpPr>
        <p:spPr>
          <a:xfrm>
            <a:off x="4349272" y="1547776"/>
            <a:ext cx="20789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Rectangle 183"/>
          <p:cNvSpPr/>
          <p:nvPr/>
        </p:nvSpPr>
        <p:spPr>
          <a:xfrm>
            <a:off x="4349272" y="3044880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Volume four secondaire</a:t>
            </a:r>
          </a:p>
        </p:txBody>
      </p:sp>
      <p:cxnSp>
        <p:nvCxnSpPr>
          <p:cNvPr id="185" name="Connecteur droit 184"/>
          <p:cNvCxnSpPr/>
          <p:nvPr/>
        </p:nvCxnSpPr>
        <p:spPr>
          <a:xfrm>
            <a:off x="4349272" y="3307839"/>
            <a:ext cx="20789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/>
          <p:cNvSpPr/>
          <p:nvPr/>
        </p:nvSpPr>
        <p:spPr>
          <a:xfrm>
            <a:off x="4349272" y="4240762"/>
            <a:ext cx="2078949" cy="1530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900" b="1" dirty="0"/>
              <a:t>EQUIPEMENT</a:t>
            </a:r>
          </a:p>
        </p:txBody>
      </p:sp>
      <p:sp>
        <p:nvSpPr>
          <p:cNvPr id="233" name="Rectangle 232"/>
          <p:cNvSpPr/>
          <p:nvPr/>
        </p:nvSpPr>
        <p:spPr>
          <a:xfrm>
            <a:off x="4349272" y="4434995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Tiroir </a:t>
            </a:r>
            <a:r>
              <a:rPr lang="fr-FR" sz="825">
                <a:solidFill>
                  <a:schemeClr val="tx1"/>
                </a:solidFill>
              </a:rPr>
              <a:t>de rangement</a:t>
            </a:r>
            <a:endParaRPr lang="fr-FR" sz="825" dirty="0">
              <a:solidFill>
                <a:schemeClr val="tx1"/>
              </a:solidFill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4349272" y="4625677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Pieds</a:t>
            </a:r>
          </a:p>
        </p:txBody>
      </p:sp>
      <p:cxnSp>
        <p:nvCxnSpPr>
          <p:cNvPr id="242" name="Connecteur droit 241"/>
          <p:cNvCxnSpPr/>
          <p:nvPr/>
        </p:nvCxnSpPr>
        <p:spPr>
          <a:xfrm>
            <a:off x="4349272" y="4592987"/>
            <a:ext cx="20789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Rectangle 267"/>
          <p:cNvSpPr/>
          <p:nvPr/>
        </p:nvSpPr>
        <p:spPr>
          <a:xfrm>
            <a:off x="4349272" y="4789285"/>
            <a:ext cx="2078949" cy="1530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900" b="1" dirty="0"/>
              <a:t>CARACTERISTIQUES TECHNIQUES</a:t>
            </a:r>
          </a:p>
        </p:txBody>
      </p:sp>
      <p:sp>
        <p:nvSpPr>
          <p:cNvPr id="289" name="Rectangle 288"/>
          <p:cNvSpPr/>
          <p:nvPr/>
        </p:nvSpPr>
        <p:spPr>
          <a:xfrm>
            <a:off x="4349272" y="4983533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Dimensions cuisinières (cm) - </a:t>
            </a:r>
            <a:r>
              <a:rPr lang="fr-FR" sz="825" dirty="0" err="1">
                <a:solidFill>
                  <a:schemeClr val="tx1"/>
                </a:solidFill>
              </a:rPr>
              <a:t>HxLxP</a:t>
            </a:r>
            <a:endParaRPr lang="fr-FR" sz="825" dirty="0">
              <a:solidFill>
                <a:schemeClr val="tx1"/>
              </a:solidFill>
            </a:endParaRPr>
          </a:p>
        </p:txBody>
      </p:sp>
      <p:sp>
        <p:nvSpPr>
          <p:cNvPr id="290" name="Rectangle 289"/>
          <p:cNvSpPr/>
          <p:nvPr/>
        </p:nvSpPr>
        <p:spPr>
          <a:xfrm>
            <a:off x="4349272" y="5174213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Dimensions emballée (cm) - </a:t>
            </a:r>
            <a:r>
              <a:rPr lang="fr-FR" sz="825" dirty="0" err="1">
                <a:solidFill>
                  <a:schemeClr val="tx1"/>
                </a:solidFill>
              </a:rPr>
              <a:t>HxLxP</a:t>
            </a:r>
            <a:endParaRPr lang="fr-FR" sz="825" dirty="0">
              <a:solidFill>
                <a:schemeClr val="tx1"/>
              </a:solidFill>
            </a:endParaRPr>
          </a:p>
        </p:txBody>
      </p:sp>
      <p:sp>
        <p:nvSpPr>
          <p:cNvPr id="291" name="Rectangle 290"/>
          <p:cNvSpPr/>
          <p:nvPr/>
        </p:nvSpPr>
        <p:spPr>
          <a:xfrm>
            <a:off x="4349272" y="5388214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Poids net /brut</a:t>
            </a:r>
          </a:p>
        </p:txBody>
      </p:sp>
      <p:sp>
        <p:nvSpPr>
          <p:cNvPr id="292" name="Rectangle 291"/>
          <p:cNvSpPr/>
          <p:nvPr/>
        </p:nvSpPr>
        <p:spPr>
          <a:xfrm>
            <a:off x="4349272" y="5596384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Branchement électrique </a:t>
            </a:r>
          </a:p>
        </p:txBody>
      </p:sp>
      <p:cxnSp>
        <p:nvCxnSpPr>
          <p:cNvPr id="294" name="Connecteur droit 293"/>
          <p:cNvCxnSpPr/>
          <p:nvPr/>
        </p:nvCxnSpPr>
        <p:spPr>
          <a:xfrm>
            <a:off x="4349272" y="5141524"/>
            <a:ext cx="20789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cteur droit 294"/>
          <p:cNvCxnSpPr/>
          <p:nvPr/>
        </p:nvCxnSpPr>
        <p:spPr>
          <a:xfrm>
            <a:off x="4349272" y="5339181"/>
            <a:ext cx="20789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cteur droit 295"/>
          <p:cNvCxnSpPr/>
          <p:nvPr/>
        </p:nvCxnSpPr>
        <p:spPr>
          <a:xfrm>
            <a:off x="4349272" y="5563696"/>
            <a:ext cx="20789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Rectangle 310"/>
          <p:cNvSpPr/>
          <p:nvPr/>
        </p:nvSpPr>
        <p:spPr>
          <a:xfrm>
            <a:off x="4349272" y="5783967"/>
            <a:ext cx="2078949" cy="1530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900" b="1" dirty="0"/>
              <a:t>CODE </a:t>
            </a:r>
            <a:r>
              <a:rPr lang="fr-FR" sz="900" b="1" dirty="0" smtClean="0"/>
              <a:t>EAN MAS90 6 MFE D XE</a:t>
            </a:r>
            <a:endParaRPr lang="fr-FR" sz="900" b="1" dirty="0"/>
          </a:p>
        </p:txBody>
      </p:sp>
      <p:sp>
        <p:nvSpPr>
          <p:cNvPr id="314" name="Rectangle 313"/>
          <p:cNvSpPr/>
          <p:nvPr/>
        </p:nvSpPr>
        <p:spPr>
          <a:xfrm>
            <a:off x="4349272" y="600718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Cavité des fours</a:t>
            </a:r>
          </a:p>
        </p:txBody>
      </p:sp>
      <p:cxnSp>
        <p:nvCxnSpPr>
          <p:cNvPr id="315" name="Connecteur droit 314"/>
          <p:cNvCxnSpPr/>
          <p:nvPr/>
        </p:nvCxnSpPr>
        <p:spPr>
          <a:xfrm>
            <a:off x="4349272" y="1151312"/>
            <a:ext cx="20789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6537029" y="368184"/>
            <a:ext cx="2351559" cy="1530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900" b="1" dirty="0"/>
          </a:p>
        </p:txBody>
      </p:sp>
      <p:sp>
        <p:nvSpPr>
          <p:cNvPr id="123" name="Rectangle 122"/>
          <p:cNvSpPr/>
          <p:nvPr/>
        </p:nvSpPr>
        <p:spPr>
          <a:xfrm>
            <a:off x="6537029" y="1905664"/>
            <a:ext cx="235155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825" dirty="0">
                <a:solidFill>
                  <a:schemeClr val="tx1"/>
                </a:solidFill>
              </a:rPr>
              <a:t>1 grille </a:t>
            </a:r>
            <a:r>
              <a:rPr lang="fr-FR" sz="825" dirty="0" err="1">
                <a:solidFill>
                  <a:schemeClr val="tx1"/>
                </a:solidFill>
              </a:rPr>
              <a:t>téléscopique</a:t>
            </a:r>
            <a:r>
              <a:rPr lang="fr-FR" sz="825" dirty="0">
                <a:solidFill>
                  <a:schemeClr val="tx1"/>
                </a:solidFill>
              </a:rPr>
              <a:t> coulissante, 1 lèchefrite, 2 grilles, </a:t>
            </a:r>
            <a:r>
              <a:rPr lang="fr-FR" sz="825" dirty="0" smtClean="0">
                <a:solidFill>
                  <a:schemeClr val="tx1"/>
                </a:solidFill>
              </a:rPr>
              <a:t>éclairage</a:t>
            </a:r>
            <a:endParaRPr lang="fr-FR" sz="825" dirty="0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6537029" y="3293588"/>
            <a:ext cx="235155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825" dirty="0" smtClean="0">
                <a:solidFill>
                  <a:schemeClr val="tx1"/>
                </a:solidFill>
              </a:rPr>
              <a:t>Manettes</a:t>
            </a:r>
            <a:endParaRPr lang="fr-FR" sz="825" dirty="0">
              <a:solidFill>
                <a:schemeClr val="tx1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6537029" y="3633855"/>
            <a:ext cx="235155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50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825" dirty="0">
                <a:solidFill>
                  <a:schemeClr val="tx1"/>
                </a:solidFill>
              </a:rPr>
              <a:t>Triple vitrage avec vitre interne amovible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6537029" y="4016008"/>
            <a:ext cx="235155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 smtClean="0">
                <a:solidFill>
                  <a:srgbClr val="000000"/>
                </a:solidFill>
              </a:rPr>
              <a:t>Standard</a:t>
            </a:r>
            <a:endParaRPr lang="fr-FR" sz="825" dirty="0">
              <a:solidFill>
                <a:srgbClr val="000000"/>
              </a:solidFill>
            </a:endParaRPr>
          </a:p>
        </p:txBody>
      </p:sp>
      <p:cxnSp>
        <p:nvCxnSpPr>
          <p:cNvPr id="130" name="Connecteur droit 129"/>
          <p:cNvCxnSpPr/>
          <p:nvPr/>
        </p:nvCxnSpPr>
        <p:spPr>
          <a:xfrm>
            <a:off x="6537029" y="780795"/>
            <a:ext cx="2351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130"/>
          <p:cNvCxnSpPr/>
          <p:nvPr/>
        </p:nvCxnSpPr>
        <p:spPr>
          <a:xfrm>
            <a:off x="6537029" y="1950409"/>
            <a:ext cx="2351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131"/>
          <p:cNvCxnSpPr/>
          <p:nvPr/>
        </p:nvCxnSpPr>
        <p:spPr>
          <a:xfrm>
            <a:off x="6537029" y="2212276"/>
            <a:ext cx="2351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eur droit 132"/>
          <p:cNvCxnSpPr/>
          <p:nvPr/>
        </p:nvCxnSpPr>
        <p:spPr>
          <a:xfrm>
            <a:off x="6537029" y="2722460"/>
            <a:ext cx="2351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cteur droit 133"/>
          <p:cNvCxnSpPr/>
          <p:nvPr/>
        </p:nvCxnSpPr>
        <p:spPr>
          <a:xfrm>
            <a:off x="6537029" y="2977663"/>
            <a:ext cx="2351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droit 134"/>
          <p:cNvCxnSpPr/>
          <p:nvPr/>
        </p:nvCxnSpPr>
        <p:spPr>
          <a:xfrm>
            <a:off x="6537029" y="3666451"/>
            <a:ext cx="2351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eur droit 135"/>
          <p:cNvCxnSpPr/>
          <p:nvPr/>
        </p:nvCxnSpPr>
        <p:spPr>
          <a:xfrm>
            <a:off x="6537029" y="3994214"/>
            <a:ext cx="2351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Rectangle 177"/>
          <p:cNvSpPr/>
          <p:nvPr/>
        </p:nvSpPr>
        <p:spPr>
          <a:xfrm>
            <a:off x="6537029" y="1578816"/>
            <a:ext cx="235155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69 l.</a:t>
            </a:r>
          </a:p>
        </p:txBody>
      </p:sp>
      <p:cxnSp>
        <p:nvCxnSpPr>
          <p:cNvPr id="179" name="Connecteur droit 178"/>
          <p:cNvCxnSpPr/>
          <p:nvPr/>
        </p:nvCxnSpPr>
        <p:spPr>
          <a:xfrm>
            <a:off x="6537029" y="1547776"/>
            <a:ext cx="2351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Rectangle 185"/>
          <p:cNvSpPr/>
          <p:nvPr/>
        </p:nvSpPr>
        <p:spPr>
          <a:xfrm>
            <a:off x="6537029" y="3044880"/>
            <a:ext cx="235155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 smtClean="0">
                <a:solidFill>
                  <a:schemeClr val="tx1"/>
                </a:solidFill>
              </a:rPr>
              <a:t>38 </a:t>
            </a:r>
            <a:r>
              <a:rPr lang="fr-FR" sz="825" dirty="0">
                <a:solidFill>
                  <a:schemeClr val="tx1"/>
                </a:solidFill>
              </a:rPr>
              <a:t>l.</a:t>
            </a:r>
          </a:p>
        </p:txBody>
      </p:sp>
      <p:cxnSp>
        <p:nvCxnSpPr>
          <p:cNvPr id="187" name="Connecteur droit 186"/>
          <p:cNvCxnSpPr/>
          <p:nvPr/>
        </p:nvCxnSpPr>
        <p:spPr>
          <a:xfrm>
            <a:off x="6537029" y="3294077"/>
            <a:ext cx="2351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 249"/>
          <p:cNvSpPr/>
          <p:nvPr/>
        </p:nvSpPr>
        <p:spPr>
          <a:xfrm>
            <a:off x="6537029" y="4226998"/>
            <a:ext cx="2351559" cy="1530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900" b="1" dirty="0"/>
          </a:p>
        </p:txBody>
      </p:sp>
      <p:sp>
        <p:nvSpPr>
          <p:cNvPr id="251" name="Rectangle 250"/>
          <p:cNvSpPr/>
          <p:nvPr/>
        </p:nvSpPr>
        <p:spPr>
          <a:xfrm>
            <a:off x="6537029" y="4421233"/>
            <a:ext cx="235155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oui</a:t>
            </a:r>
          </a:p>
        </p:txBody>
      </p:sp>
      <p:sp>
        <p:nvSpPr>
          <p:cNvPr id="252" name="Rectangle 251"/>
          <p:cNvSpPr/>
          <p:nvPr/>
        </p:nvSpPr>
        <p:spPr>
          <a:xfrm>
            <a:off x="6537029" y="4611915"/>
            <a:ext cx="235155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Inox</a:t>
            </a:r>
          </a:p>
        </p:txBody>
      </p:sp>
      <p:cxnSp>
        <p:nvCxnSpPr>
          <p:cNvPr id="260" name="Connecteur droit 259"/>
          <p:cNvCxnSpPr/>
          <p:nvPr/>
        </p:nvCxnSpPr>
        <p:spPr>
          <a:xfrm>
            <a:off x="6537029" y="4579225"/>
            <a:ext cx="2351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Rectangle 271"/>
          <p:cNvSpPr/>
          <p:nvPr/>
        </p:nvSpPr>
        <p:spPr>
          <a:xfrm>
            <a:off x="6537029" y="4775522"/>
            <a:ext cx="2351559" cy="1530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900" b="1" dirty="0"/>
          </a:p>
        </p:txBody>
      </p:sp>
      <p:sp>
        <p:nvSpPr>
          <p:cNvPr id="299" name="Rectangle 298"/>
          <p:cNvSpPr/>
          <p:nvPr/>
        </p:nvSpPr>
        <p:spPr>
          <a:xfrm>
            <a:off x="6537029" y="4969770"/>
            <a:ext cx="235155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 smtClean="0">
                <a:solidFill>
                  <a:schemeClr val="tx1"/>
                </a:solidFill>
              </a:rPr>
              <a:t>890/915 – 895 - 600</a:t>
            </a:r>
            <a:endParaRPr lang="fr-FR" sz="825" dirty="0">
              <a:solidFill>
                <a:schemeClr val="tx1"/>
              </a:solidFill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6537029" y="5160450"/>
            <a:ext cx="235155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 smtClean="0">
                <a:solidFill>
                  <a:schemeClr val="tx1"/>
                </a:solidFill>
              </a:rPr>
              <a:t>100 x 96 x 68</a:t>
            </a:r>
            <a:endParaRPr lang="fr-FR" sz="825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6537029" y="5374451"/>
            <a:ext cx="235155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 smtClean="0">
                <a:solidFill>
                  <a:schemeClr val="tx1"/>
                </a:solidFill>
              </a:rPr>
              <a:t>83  </a:t>
            </a:r>
            <a:r>
              <a:rPr lang="fr-FR" sz="825" dirty="0">
                <a:solidFill>
                  <a:schemeClr val="tx1"/>
                </a:solidFill>
              </a:rPr>
              <a:t>kg  /   </a:t>
            </a:r>
            <a:r>
              <a:rPr lang="fr-FR" sz="825" dirty="0" smtClean="0">
                <a:solidFill>
                  <a:schemeClr val="tx1"/>
                </a:solidFill>
              </a:rPr>
              <a:t>113 kg</a:t>
            </a:r>
            <a:r>
              <a:rPr lang="fr-FR" sz="825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302" name="Rectangle 301"/>
          <p:cNvSpPr/>
          <p:nvPr/>
        </p:nvSpPr>
        <p:spPr>
          <a:xfrm>
            <a:off x="6537029" y="5582622"/>
            <a:ext cx="235155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220/240 V, 50/60 Hz, 18,7 A, 4300 W</a:t>
            </a:r>
          </a:p>
        </p:txBody>
      </p:sp>
      <p:cxnSp>
        <p:nvCxnSpPr>
          <p:cNvPr id="304" name="Connecteur droit 303"/>
          <p:cNvCxnSpPr/>
          <p:nvPr/>
        </p:nvCxnSpPr>
        <p:spPr>
          <a:xfrm>
            <a:off x="6537029" y="5127763"/>
            <a:ext cx="2351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cteur droit 304"/>
          <p:cNvCxnSpPr/>
          <p:nvPr/>
        </p:nvCxnSpPr>
        <p:spPr>
          <a:xfrm>
            <a:off x="6537029" y="5325419"/>
            <a:ext cx="2351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necteur droit 305"/>
          <p:cNvCxnSpPr/>
          <p:nvPr/>
        </p:nvCxnSpPr>
        <p:spPr>
          <a:xfrm>
            <a:off x="6537029" y="5549932"/>
            <a:ext cx="2351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Rectangle 311"/>
          <p:cNvSpPr/>
          <p:nvPr/>
        </p:nvSpPr>
        <p:spPr>
          <a:xfrm>
            <a:off x="6537029" y="5770205"/>
            <a:ext cx="2351559" cy="1530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it-IT" sz="900" dirty="0" smtClean="0"/>
              <a:t>8056772400618 </a:t>
            </a:r>
            <a:endParaRPr lang="fr-FR" sz="900" b="1" dirty="0">
              <a:solidFill>
                <a:srgbClr val="FF0000"/>
              </a:solidFill>
            </a:endParaRPr>
          </a:p>
        </p:txBody>
      </p:sp>
      <p:sp>
        <p:nvSpPr>
          <p:cNvPr id="316" name="Rectangle 315"/>
          <p:cNvSpPr/>
          <p:nvPr/>
        </p:nvSpPr>
        <p:spPr>
          <a:xfrm>
            <a:off x="6537029" y="600718"/>
            <a:ext cx="235155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Email catalytique</a:t>
            </a:r>
          </a:p>
        </p:txBody>
      </p:sp>
      <p:cxnSp>
        <p:nvCxnSpPr>
          <p:cNvPr id="317" name="Connecteur droit 316"/>
          <p:cNvCxnSpPr/>
          <p:nvPr/>
        </p:nvCxnSpPr>
        <p:spPr>
          <a:xfrm>
            <a:off x="6537029" y="1151312"/>
            <a:ext cx="2351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986" b="-19339"/>
          <a:stretch/>
        </p:blipFill>
        <p:spPr>
          <a:xfrm>
            <a:off x="6537030" y="2769437"/>
            <a:ext cx="797220" cy="16426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030" y="1186587"/>
            <a:ext cx="1042930" cy="353287"/>
          </a:xfrm>
          <a:prstGeom prst="rect">
            <a:avLst/>
          </a:prstGeom>
        </p:spPr>
      </p:pic>
      <p:sp>
        <p:nvSpPr>
          <p:cNvPr id="173" name="Rectangle 172"/>
          <p:cNvSpPr/>
          <p:nvPr/>
        </p:nvSpPr>
        <p:spPr>
          <a:xfrm>
            <a:off x="6537030" y="869662"/>
            <a:ext cx="2351559" cy="166335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Multifonctions </a:t>
            </a:r>
            <a:r>
              <a:rPr lang="fr-FR" sz="825" dirty="0" smtClean="0">
                <a:solidFill>
                  <a:schemeClr val="tx1"/>
                </a:solidFill>
              </a:rPr>
              <a:t>électrique (2.5 kW) </a:t>
            </a:r>
            <a:r>
              <a:rPr lang="fr-FR" sz="825" dirty="0">
                <a:solidFill>
                  <a:schemeClr val="tx1"/>
                </a:solidFill>
              </a:rPr>
              <a:t>avec grilloir </a:t>
            </a:r>
            <a:r>
              <a:rPr lang="fr-FR" sz="825" dirty="0" smtClean="0">
                <a:solidFill>
                  <a:schemeClr val="tx1"/>
                </a:solidFill>
              </a:rPr>
              <a:t>électrique (2,4 kW) </a:t>
            </a:r>
            <a:r>
              <a:rPr lang="fr-FR" sz="825" b="1" dirty="0" smtClean="0">
                <a:solidFill>
                  <a:schemeClr val="tx1"/>
                </a:solidFill>
              </a:rPr>
              <a:t>– CLASSE A</a:t>
            </a:r>
            <a:endParaRPr lang="fr-FR" sz="825" b="1" dirty="0">
              <a:solidFill>
                <a:schemeClr val="tx1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6537030" y="2358763"/>
            <a:ext cx="2351559" cy="19075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Convection naturelle </a:t>
            </a:r>
            <a:r>
              <a:rPr lang="fr-FR" sz="825" dirty="0" smtClean="0">
                <a:solidFill>
                  <a:schemeClr val="tx1"/>
                </a:solidFill>
              </a:rPr>
              <a:t>électrique (1,5 kW) </a:t>
            </a:r>
            <a:r>
              <a:rPr lang="fr-FR" sz="825" dirty="0">
                <a:solidFill>
                  <a:schemeClr val="tx1"/>
                </a:solidFill>
              </a:rPr>
              <a:t>avec grilloir </a:t>
            </a:r>
            <a:r>
              <a:rPr lang="fr-FR" sz="825" dirty="0" smtClean="0">
                <a:solidFill>
                  <a:schemeClr val="tx1"/>
                </a:solidFill>
              </a:rPr>
              <a:t>électrique (1,5 kW) </a:t>
            </a:r>
            <a:r>
              <a:rPr lang="fr-FR" sz="825" b="1" dirty="0" smtClean="0">
                <a:solidFill>
                  <a:schemeClr val="tx1"/>
                </a:solidFill>
              </a:rPr>
              <a:t>– CLASSE A+</a:t>
            </a:r>
            <a:endParaRPr lang="fr-FR" sz="825" b="1" dirty="0">
              <a:solidFill>
                <a:schemeClr val="tx1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4347110" y="1808508"/>
            <a:ext cx="1718140" cy="6007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 smtClean="0">
                <a:solidFill>
                  <a:schemeClr val="tx1"/>
                </a:solidFill>
              </a:rPr>
              <a:t>Minuteur</a:t>
            </a:r>
            <a:endParaRPr lang="fr-FR" sz="825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6539472" y="1794568"/>
            <a:ext cx="1943437" cy="8795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 smtClean="0">
                <a:solidFill>
                  <a:schemeClr val="tx1"/>
                </a:solidFill>
              </a:rPr>
              <a:t>oui</a:t>
            </a:r>
            <a:endParaRPr lang="fr-FR" sz="825" dirty="0">
              <a:solidFill>
                <a:schemeClr val="tx1"/>
              </a:solidFill>
            </a:endParaRPr>
          </a:p>
        </p:txBody>
      </p:sp>
      <p:cxnSp>
        <p:nvCxnSpPr>
          <p:cNvPr id="151" name="Connecteur droit 150"/>
          <p:cNvCxnSpPr/>
          <p:nvPr/>
        </p:nvCxnSpPr>
        <p:spPr>
          <a:xfrm>
            <a:off x="4350857" y="1723991"/>
            <a:ext cx="20789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eur droit 151"/>
          <p:cNvCxnSpPr/>
          <p:nvPr/>
        </p:nvCxnSpPr>
        <p:spPr>
          <a:xfrm>
            <a:off x="6538614" y="1723991"/>
            <a:ext cx="2351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" name="Image 15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1" t="16143" r="13992" b="17053"/>
          <a:stretch/>
        </p:blipFill>
        <p:spPr>
          <a:xfrm>
            <a:off x="2470453" y="458177"/>
            <a:ext cx="1704784" cy="1837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52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767</TotalTime>
  <Words>263</Words>
  <Application>Microsoft Office PowerPoint</Application>
  <PresentationFormat>Affichage à l'écran (4:3)</PresentationFormat>
  <Paragraphs>77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croy@bertazzoni.com</dc:creator>
  <cp:lastModifiedBy>Dominique DUPONT</cp:lastModifiedBy>
  <cp:revision>94</cp:revision>
  <cp:lastPrinted>2015-07-28T14:09:21Z</cp:lastPrinted>
  <dcterms:created xsi:type="dcterms:W3CDTF">2015-07-24T20:24:37Z</dcterms:created>
  <dcterms:modified xsi:type="dcterms:W3CDTF">2016-01-29T14:29:05Z</dcterms:modified>
</cp:coreProperties>
</file>