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1497" userDrawn="1">
          <p15:clr>
            <a:srgbClr val="A4A3A4"/>
          </p15:clr>
        </p15:guide>
        <p15:guide id="3" pos="4232" userDrawn="1">
          <p15:clr>
            <a:srgbClr val="A4A3A4"/>
          </p15:clr>
        </p15:guide>
        <p15:guide id="4" pos="2653" userDrawn="1">
          <p15:clr>
            <a:srgbClr val="A4A3A4"/>
          </p15:clr>
        </p15:guide>
        <p15:guide id="5" orient="horz" pos="3115" userDrawn="1">
          <p15:clr>
            <a:srgbClr val="A4A3A4"/>
          </p15:clr>
        </p15:guide>
        <p15:guide id="6" pos="2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08" y="-306"/>
      </p:cViewPr>
      <p:guideLst>
        <p:guide orient="horz" pos="2954"/>
        <p:guide pos="1497"/>
        <p:guide pos="4232"/>
        <p:guide pos="2653"/>
        <p:guide orient="horz" pos="3115"/>
        <p:guide pos="2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848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616" y="0"/>
            <a:ext cx="2980847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DD52D-3D31-4854-BA90-A5A818CFA98D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497388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498" y="4814051"/>
            <a:ext cx="5501640" cy="39380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01547"/>
            <a:ext cx="2980848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616" y="9501547"/>
            <a:ext cx="2980847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E72D-79C8-4AA4-A775-480FA4FA65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53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6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80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70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58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1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3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6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3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62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4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59540" y="2621411"/>
            <a:ext cx="3891643" cy="3600904"/>
            <a:chOff x="337457" y="3003096"/>
            <a:chExt cx="3445329" cy="2848749"/>
          </a:xfrm>
        </p:grpSpPr>
        <p:sp>
          <p:nvSpPr>
            <p:cNvPr id="7" name="Rectangle 6"/>
            <p:cNvSpPr/>
            <p:nvPr/>
          </p:nvSpPr>
          <p:spPr>
            <a:xfrm>
              <a:off x="337457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TABLE DE CUISSON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7457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Foyers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7457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Design table de cuisson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7457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457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Brûleurs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7457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7457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7457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7457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Accessoires</a:t>
              </a: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337457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337457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37457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37457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37457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337457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337457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139043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043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6 gaz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9043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Inox – Angle droit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39043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39043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rgbClr val="000000"/>
                  </a:solidFill>
                </a:rPr>
                <a:t>Aluminium</a:t>
              </a:r>
              <a:endParaRPr lang="fr-FR" sz="825" dirty="0">
                <a:solidFill>
                  <a:srgbClr val="00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39043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noir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39043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39043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9043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Adaptateurs wok et </a:t>
              </a:r>
              <a:r>
                <a:rPr lang="fr-FR" sz="825" dirty="0" smtClean="0">
                  <a:solidFill>
                    <a:schemeClr val="tx1"/>
                  </a:solidFill>
                </a:rPr>
                <a:t>petite </a:t>
              </a:r>
              <a:r>
                <a:rPr lang="fr-FR" sz="825" dirty="0" err="1" smtClean="0">
                  <a:solidFill>
                    <a:schemeClr val="tx1"/>
                  </a:solidFill>
                </a:rPr>
                <a:t>casserolerie</a:t>
              </a:r>
              <a:endParaRPr lang="fr-FR" sz="825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2139043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139043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139043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139043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139043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2139043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2139043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337457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FOYERS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7457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Avant-droit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37457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Arrière-droit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37457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Centre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37457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Avant </a:t>
              </a:r>
              <a:r>
                <a:rPr lang="fr-FR" sz="825" dirty="0">
                  <a:solidFill>
                    <a:schemeClr val="tx1"/>
                  </a:solidFill>
                </a:rPr>
                <a:t>gauche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7457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 </a:t>
              </a:r>
              <a:r>
                <a:rPr lang="fr-FR" sz="825" dirty="0" smtClean="0">
                  <a:solidFill>
                    <a:schemeClr val="tx1"/>
                  </a:solidFill>
                </a:rPr>
                <a:t>gauche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7457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7457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7457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Sécurité thermocouple</a:t>
              </a:r>
            </a:p>
          </p:txBody>
        </p:sp>
        <p:cxnSp>
          <p:nvCxnSpPr>
            <p:cNvPr id="72" name="Connecteur droit 71"/>
            <p:cNvCxnSpPr/>
            <p:nvPr/>
          </p:nvCxnSpPr>
          <p:spPr>
            <a:xfrm>
              <a:off x="337457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37457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37457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37457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37457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337457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337457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139043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9043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9043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rapide :  1,05 – 3,00 kW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9043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2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9043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39043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39043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39043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9043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oui</a:t>
              </a:r>
            </a:p>
          </p:txBody>
        </p:sp>
        <p:cxnSp>
          <p:nvCxnSpPr>
            <p:cNvPr id="91" name="Connecteur droit 90"/>
            <p:cNvCxnSpPr/>
            <p:nvPr/>
          </p:nvCxnSpPr>
          <p:spPr>
            <a:xfrm>
              <a:off x="2139043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139043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2139043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2139043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2139043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139043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2139043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232838" y="359565"/>
            <a:ext cx="18015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solidFill>
                  <a:srgbClr val="FF0000"/>
                </a:solidFill>
              </a:rPr>
              <a:t>SERIE </a:t>
            </a:r>
            <a:r>
              <a:rPr lang="fr-FR" sz="1350" b="1" dirty="0" smtClean="0">
                <a:solidFill>
                  <a:srgbClr val="FF0000"/>
                </a:solidFill>
              </a:rPr>
              <a:t>MASTER</a:t>
            </a:r>
            <a:endParaRPr lang="fr-FR" sz="135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232838" y="671085"/>
            <a:ext cx="2139585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500" b="1" dirty="0" smtClean="0"/>
              <a:t>MAS90 6 MFE D XE</a:t>
            </a:r>
            <a:endParaRPr lang="fr-FR" sz="1500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210457" y="1101447"/>
            <a:ext cx="18015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i="1" dirty="0"/>
              <a:t>Cuisinière </a:t>
            </a:r>
            <a:r>
              <a:rPr lang="fr-FR" sz="1050" b="1" i="1" dirty="0" smtClean="0"/>
              <a:t>90 </a:t>
            </a:r>
            <a:r>
              <a:rPr lang="fr-FR" sz="1050" b="1" i="1" dirty="0"/>
              <a:t>cm inox  –</a:t>
            </a:r>
          </a:p>
          <a:p>
            <a:r>
              <a:rPr lang="fr-FR" sz="1050" b="1" i="1" dirty="0"/>
              <a:t>Double four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49272" y="368184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FOURS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349272" y="869662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 principal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349271" y="116821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Fonctions four principal (11 fonctions)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349272" y="1947546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Equipements four principal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349272" y="235876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 secondaire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349272" y="274310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Fonctions four secondaire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349272" y="330735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Commandes des fours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349272" y="364761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Portes fours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349272" y="402977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Fermeture portes</a:t>
            </a:r>
          </a:p>
        </p:txBody>
      </p:sp>
      <p:cxnSp>
        <p:nvCxnSpPr>
          <p:cNvPr id="112" name="Connecteur droit 111"/>
          <p:cNvCxnSpPr/>
          <p:nvPr/>
        </p:nvCxnSpPr>
        <p:spPr>
          <a:xfrm>
            <a:off x="4349272" y="780795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4349272" y="1950409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4349272" y="221227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4349272" y="2722460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>
            <a:off x="4349272" y="2977663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4349272" y="3680212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4349272" y="4007977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4349272" y="1578816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 four principal</a:t>
            </a:r>
          </a:p>
        </p:txBody>
      </p:sp>
      <p:cxnSp>
        <p:nvCxnSpPr>
          <p:cNvPr id="177" name="Connecteur droit 176"/>
          <p:cNvCxnSpPr/>
          <p:nvPr/>
        </p:nvCxnSpPr>
        <p:spPr>
          <a:xfrm>
            <a:off x="4349272" y="154777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4349272" y="304488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 four secondaire</a:t>
            </a:r>
          </a:p>
        </p:txBody>
      </p:sp>
      <p:cxnSp>
        <p:nvCxnSpPr>
          <p:cNvPr id="185" name="Connecteur droit 184"/>
          <p:cNvCxnSpPr/>
          <p:nvPr/>
        </p:nvCxnSpPr>
        <p:spPr>
          <a:xfrm>
            <a:off x="4349272" y="3307839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349272" y="4240762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EQUIPEMENT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4349272" y="4434995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Tiroir </a:t>
            </a:r>
            <a:r>
              <a:rPr lang="fr-FR" sz="825">
                <a:solidFill>
                  <a:schemeClr val="tx1"/>
                </a:solidFill>
              </a:rPr>
              <a:t>de rangement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4349272" y="462567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Pieds</a:t>
            </a:r>
          </a:p>
        </p:txBody>
      </p:sp>
      <p:cxnSp>
        <p:nvCxnSpPr>
          <p:cNvPr id="242" name="Connecteur droit 241"/>
          <p:cNvCxnSpPr/>
          <p:nvPr/>
        </p:nvCxnSpPr>
        <p:spPr>
          <a:xfrm>
            <a:off x="4349272" y="4592987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4349272" y="4789285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CARACTERISTIQUES TECHNIQUES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4349272" y="498353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cuisinières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349272" y="517421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emballée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349272" y="5388214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349272" y="5596384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4349272" y="5141524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4349272" y="5339181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4349272" y="556369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4349272" y="5783967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CODE </a:t>
            </a:r>
            <a:r>
              <a:rPr lang="fr-FR" sz="900" b="1" dirty="0" smtClean="0"/>
              <a:t>EAN MAS90 6 MFE D XE</a:t>
            </a:r>
            <a:endParaRPr lang="fr-FR" sz="900" b="1" dirty="0"/>
          </a:p>
        </p:txBody>
      </p:sp>
      <p:sp>
        <p:nvSpPr>
          <p:cNvPr id="314" name="Rectangle 313"/>
          <p:cNvSpPr/>
          <p:nvPr/>
        </p:nvSpPr>
        <p:spPr>
          <a:xfrm>
            <a:off x="4349272" y="600718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Cavité des fours</a:t>
            </a:r>
          </a:p>
        </p:txBody>
      </p:sp>
      <p:cxnSp>
        <p:nvCxnSpPr>
          <p:cNvPr id="315" name="Connecteur droit 314"/>
          <p:cNvCxnSpPr/>
          <p:nvPr/>
        </p:nvCxnSpPr>
        <p:spPr>
          <a:xfrm>
            <a:off x="4349272" y="1151312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537029" y="368184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123" name="Rectangle 122"/>
          <p:cNvSpPr/>
          <p:nvPr/>
        </p:nvSpPr>
        <p:spPr>
          <a:xfrm>
            <a:off x="6537029" y="1905664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1 grille </a:t>
            </a:r>
            <a:r>
              <a:rPr lang="fr-FR" sz="825" dirty="0" err="1">
                <a:solidFill>
                  <a:schemeClr val="tx1"/>
                </a:solidFill>
              </a:rPr>
              <a:t>téléscopique</a:t>
            </a:r>
            <a:r>
              <a:rPr lang="fr-FR" sz="825" dirty="0">
                <a:solidFill>
                  <a:schemeClr val="tx1"/>
                </a:solidFill>
              </a:rPr>
              <a:t> coulissante, 1 lèchefrite, 2 grilles, </a:t>
            </a:r>
            <a:r>
              <a:rPr lang="fr-FR" sz="825" dirty="0" smtClean="0">
                <a:solidFill>
                  <a:schemeClr val="tx1"/>
                </a:solidFill>
              </a:rPr>
              <a:t>éclairage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537029" y="329358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Manettes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537029" y="3633855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Triple vitrage avec vitre interne amovible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6537029" y="401600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rgbClr val="000000"/>
                </a:solidFill>
              </a:rPr>
              <a:t>Standard</a:t>
            </a:r>
            <a:endParaRPr lang="fr-FR" sz="825" dirty="0">
              <a:solidFill>
                <a:srgbClr val="000000"/>
              </a:solidFill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6537029" y="780795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537029" y="1950409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6537029" y="2212276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>
            <a:off x="6537029" y="2722460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>
            <a:off x="6537029" y="2977663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6537029" y="3666451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6537029" y="3994214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6537029" y="1578816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69 l.</a:t>
            </a:r>
          </a:p>
        </p:txBody>
      </p:sp>
      <p:cxnSp>
        <p:nvCxnSpPr>
          <p:cNvPr id="179" name="Connecteur droit 178"/>
          <p:cNvCxnSpPr/>
          <p:nvPr/>
        </p:nvCxnSpPr>
        <p:spPr>
          <a:xfrm>
            <a:off x="6537029" y="1547776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6537029" y="304488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38 </a:t>
            </a:r>
            <a:r>
              <a:rPr lang="fr-FR" sz="825" dirty="0">
                <a:solidFill>
                  <a:schemeClr val="tx1"/>
                </a:solidFill>
              </a:rPr>
              <a:t>l.</a:t>
            </a:r>
          </a:p>
        </p:txBody>
      </p:sp>
      <p:cxnSp>
        <p:nvCxnSpPr>
          <p:cNvPr id="187" name="Connecteur droit 186"/>
          <p:cNvCxnSpPr/>
          <p:nvPr/>
        </p:nvCxnSpPr>
        <p:spPr>
          <a:xfrm>
            <a:off x="6537029" y="3294077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537029" y="4226998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51" name="Rectangle 250"/>
          <p:cNvSpPr/>
          <p:nvPr/>
        </p:nvSpPr>
        <p:spPr>
          <a:xfrm>
            <a:off x="6537029" y="4421233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oui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6537029" y="4611915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Inox</a:t>
            </a:r>
          </a:p>
        </p:txBody>
      </p:sp>
      <p:cxnSp>
        <p:nvCxnSpPr>
          <p:cNvPr id="260" name="Connecteur droit 259"/>
          <p:cNvCxnSpPr/>
          <p:nvPr/>
        </p:nvCxnSpPr>
        <p:spPr>
          <a:xfrm>
            <a:off x="6537029" y="4579225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>
            <a:off x="6537029" y="4775522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99" name="Rectangle 298"/>
          <p:cNvSpPr/>
          <p:nvPr/>
        </p:nvSpPr>
        <p:spPr>
          <a:xfrm>
            <a:off x="6537029" y="496977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890/915 – 895 - 600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6537029" y="516045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100 x 96 x 68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537029" y="5374451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83  </a:t>
            </a:r>
            <a:r>
              <a:rPr lang="fr-FR" sz="825" dirty="0">
                <a:solidFill>
                  <a:schemeClr val="tx1"/>
                </a:solidFill>
              </a:rPr>
              <a:t>kg  /   </a:t>
            </a:r>
            <a:r>
              <a:rPr lang="fr-FR" sz="825" dirty="0" smtClean="0">
                <a:solidFill>
                  <a:schemeClr val="tx1"/>
                </a:solidFill>
              </a:rPr>
              <a:t>113 kg</a:t>
            </a:r>
            <a:r>
              <a:rPr lang="fr-FR" sz="825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6537029" y="5582622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220/240 V, 50/60 Hz, 18,7 A, 4300 W</a:t>
            </a:r>
          </a:p>
        </p:txBody>
      </p:sp>
      <p:cxnSp>
        <p:nvCxnSpPr>
          <p:cNvPr id="304" name="Connecteur droit 303"/>
          <p:cNvCxnSpPr/>
          <p:nvPr/>
        </p:nvCxnSpPr>
        <p:spPr>
          <a:xfrm>
            <a:off x="6537029" y="5127763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6537029" y="5325419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6537029" y="5549932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/>
          <p:cNvSpPr/>
          <p:nvPr/>
        </p:nvSpPr>
        <p:spPr>
          <a:xfrm>
            <a:off x="6537029" y="5770205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it-IT" sz="900" dirty="0" smtClean="0"/>
              <a:t>8056772400618 </a:t>
            </a:r>
            <a:endParaRPr lang="fr-FR" sz="900" b="1" dirty="0">
              <a:solidFill>
                <a:srgbClr val="FF0000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6537029" y="60071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Email catalytique</a:t>
            </a:r>
          </a:p>
        </p:txBody>
      </p:sp>
      <p:cxnSp>
        <p:nvCxnSpPr>
          <p:cNvPr id="317" name="Connecteur droit 316"/>
          <p:cNvCxnSpPr/>
          <p:nvPr/>
        </p:nvCxnSpPr>
        <p:spPr>
          <a:xfrm>
            <a:off x="6537029" y="1151312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86" b="-19339"/>
          <a:stretch/>
        </p:blipFill>
        <p:spPr>
          <a:xfrm>
            <a:off x="6537030" y="2769437"/>
            <a:ext cx="797220" cy="16426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030" y="1186587"/>
            <a:ext cx="1042930" cy="353287"/>
          </a:xfrm>
          <a:prstGeom prst="rect">
            <a:avLst/>
          </a:prstGeom>
        </p:spPr>
      </p:pic>
      <p:sp>
        <p:nvSpPr>
          <p:cNvPr id="173" name="Rectangle 172"/>
          <p:cNvSpPr/>
          <p:nvPr/>
        </p:nvSpPr>
        <p:spPr>
          <a:xfrm>
            <a:off x="6537030" y="869662"/>
            <a:ext cx="2351559" cy="16633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Multifonctions </a:t>
            </a:r>
            <a:r>
              <a:rPr lang="fr-FR" sz="825" dirty="0" smtClean="0">
                <a:solidFill>
                  <a:schemeClr val="tx1"/>
                </a:solidFill>
              </a:rPr>
              <a:t>électrique (2.5 kW) </a:t>
            </a:r>
            <a:r>
              <a:rPr lang="fr-FR" sz="825" dirty="0">
                <a:solidFill>
                  <a:schemeClr val="tx1"/>
                </a:solidFill>
              </a:rPr>
              <a:t>avec grilloir </a:t>
            </a:r>
            <a:r>
              <a:rPr lang="fr-FR" sz="825" dirty="0" smtClean="0">
                <a:solidFill>
                  <a:schemeClr val="tx1"/>
                </a:solidFill>
              </a:rPr>
              <a:t>électrique (2,4 kW) </a:t>
            </a:r>
            <a:r>
              <a:rPr lang="fr-FR" sz="825" b="1" dirty="0" smtClean="0">
                <a:solidFill>
                  <a:schemeClr val="tx1"/>
                </a:solidFill>
              </a:rPr>
              <a:t>– CLASSE A</a:t>
            </a:r>
            <a:endParaRPr lang="fr-FR" sz="825" b="1" dirty="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537030" y="2358763"/>
            <a:ext cx="2351559" cy="1907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Convection naturelle </a:t>
            </a:r>
            <a:r>
              <a:rPr lang="fr-FR" sz="825" dirty="0" smtClean="0">
                <a:solidFill>
                  <a:schemeClr val="tx1"/>
                </a:solidFill>
              </a:rPr>
              <a:t>électrique (1,5 kW) </a:t>
            </a:r>
            <a:r>
              <a:rPr lang="fr-FR" sz="825" dirty="0">
                <a:solidFill>
                  <a:schemeClr val="tx1"/>
                </a:solidFill>
              </a:rPr>
              <a:t>avec grilloir </a:t>
            </a:r>
            <a:r>
              <a:rPr lang="fr-FR" sz="825" dirty="0" smtClean="0">
                <a:solidFill>
                  <a:schemeClr val="tx1"/>
                </a:solidFill>
              </a:rPr>
              <a:t>électrique (1,5 kW) </a:t>
            </a:r>
            <a:r>
              <a:rPr lang="fr-FR" sz="825" b="1" dirty="0" smtClean="0">
                <a:solidFill>
                  <a:schemeClr val="tx1"/>
                </a:solidFill>
              </a:rPr>
              <a:t>– CLASSE A+</a:t>
            </a:r>
            <a:endParaRPr lang="fr-FR" sz="825" b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347110" y="1808508"/>
            <a:ext cx="1718140" cy="6007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Minuteur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539472" y="1794568"/>
            <a:ext cx="1943437" cy="8795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oui</a:t>
            </a:r>
            <a:endParaRPr lang="fr-FR" sz="825" dirty="0">
              <a:solidFill>
                <a:schemeClr val="tx1"/>
              </a:solidFill>
            </a:endParaRPr>
          </a:p>
        </p:txBody>
      </p:sp>
      <p:cxnSp>
        <p:nvCxnSpPr>
          <p:cNvPr id="151" name="Connecteur droit 150"/>
          <p:cNvCxnSpPr/>
          <p:nvPr/>
        </p:nvCxnSpPr>
        <p:spPr>
          <a:xfrm>
            <a:off x="4350857" y="1723991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/>
          <p:nvPr/>
        </p:nvCxnSpPr>
        <p:spPr>
          <a:xfrm>
            <a:off x="6538614" y="1723991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" name="Image 15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1" t="16143" r="13992" b="17053"/>
          <a:stretch/>
        </p:blipFill>
        <p:spPr>
          <a:xfrm>
            <a:off x="2470453" y="458177"/>
            <a:ext cx="1704784" cy="183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</TotalTime>
  <Words>263</Words>
  <Application>Microsoft Office PowerPoint</Application>
  <PresentationFormat>Affichage à l'écran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croy@bertazzoni.com</dc:creator>
  <cp:lastModifiedBy>Dominique DUPONT</cp:lastModifiedBy>
  <cp:revision>94</cp:revision>
  <cp:lastPrinted>2015-07-28T14:09:21Z</cp:lastPrinted>
  <dcterms:created xsi:type="dcterms:W3CDTF">2015-07-24T20:24:37Z</dcterms:created>
  <dcterms:modified xsi:type="dcterms:W3CDTF">2016-01-29T14:29:05Z</dcterms:modified>
</cp:coreProperties>
</file>