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77050" cy="10002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456" y="90"/>
      </p:cViewPr>
      <p:guideLst>
        <p:guide orient="horz" pos="2137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05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519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917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36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91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408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51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5591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5213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921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947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31258-3604-4C29-8168-E1A05A740E9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4E32D-51C6-42E4-820A-80D915FD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06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786378" y="4238517"/>
            <a:ext cx="4552679" cy="2363147"/>
            <a:chOff x="1049835" y="4238517"/>
            <a:chExt cx="3891643" cy="1582290"/>
          </a:xfrm>
        </p:grpSpPr>
        <p:sp>
          <p:nvSpPr>
            <p:cNvPr id="7" name="Rectangle 6"/>
            <p:cNvSpPr/>
            <p:nvPr/>
          </p:nvSpPr>
          <p:spPr>
            <a:xfrm>
              <a:off x="1049835" y="4238517"/>
              <a:ext cx="1856676" cy="16065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50" b="1" dirty="0" smtClean="0"/>
                <a:t>CARACTERISTIQUES GENERALES</a:t>
              </a:r>
              <a:endParaRPr lang="fr-FR" sz="1050" b="1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49835" y="4442429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Finition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49835" y="4642610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Débit d’aspiration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835" y="4842789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>
                  <a:solidFill>
                    <a:schemeClr val="tx1"/>
                  </a:solidFill>
                </a:rPr>
                <a:t>Type de Commandes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49835" y="5042968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Filtres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49835" y="5243148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Filtres charbon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49835" y="5443327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Eclairage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49835" y="5643506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Classe Energétique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Connecteur droit 23"/>
            <p:cNvCxnSpPr/>
            <p:nvPr/>
          </p:nvCxnSpPr>
          <p:spPr>
            <a:xfrm>
              <a:off x="1049835" y="4608291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>
              <a:off x="1049835" y="4791313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>
              <a:off x="1049835" y="5008650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>
              <a:off x="1049835" y="5203110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>
              <a:off x="1049835" y="5409009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>
              <a:off x="1049835" y="5614908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1049835" y="5820807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3084802" y="4238517"/>
              <a:ext cx="1856676" cy="16065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endParaRPr lang="fr-FR" sz="1050" b="1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084802" y="4442429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Inox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084802" y="4642610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500 m3/h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084802" y="4842789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Boutons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084802" y="5042968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Aluminium lavable en lave-vaisselle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084802" y="5243148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2 fournis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084802" y="5443327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LED (2 x 4 W)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084802" y="5643506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D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49" name="Connecteur droit 48"/>
            <p:cNvCxnSpPr/>
            <p:nvPr/>
          </p:nvCxnSpPr>
          <p:spPr>
            <a:xfrm>
              <a:off x="3084802" y="4608291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/>
            <p:nvPr/>
          </p:nvCxnSpPr>
          <p:spPr>
            <a:xfrm>
              <a:off x="3084802" y="4791313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>
              <a:off x="3084802" y="5008650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3084802" y="5203110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3084802" y="5409009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3084802" y="5614908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3084802" y="5820807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9" name="ZoneTexte 318"/>
          <p:cNvSpPr txBox="1"/>
          <p:nvPr/>
        </p:nvSpPr>
        <p:spPr>
          <a:xfrm>
            <a:off x="713808" y="320846"/>
            <a:ext cx="1801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FF0000"/>
                </a:solidFill>
              </a:rPr>
              <a:t>SERIE </a:t>
            </a:r>
            <a:r>
              <a:rPr lang="fr-FR" sz="1600" b="1" dirty="0" smtClean="0">
                <a:solidFill>
                  <a:srgbClr val="FF0000"/>
                </a:solidFill>
              </a:rPr>
              <a:t>FUTURA</a:t>
            </a:r>
            <a:endParaRPr lang="fr-FR" sz="1600" b="1" dirty="0">
              <a:solidFill>
                <a:srgbClr val="FF0000"/>
              </a:solidFill>
            </a:endParaRPr>
          </a:p>
        </p:txBody>
      </p:sp>
      <p:sp>
        <p:nvSpPr>
          <p:cNvPr id="320" name="ZoneTexte 319"/>
          <p:cNvSpPr txBox="1"/>
          <p:nvPr/>
        </p:nvSpPr>
        <p:spPr>
          <a:xfrm>
            <a:off x="786378" y="786650"/>
            <a:ext cx="455267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b="1" dirty="0" smtClean="0"/>
              <a:t>K80 AM LX D</a:t>
            </a:r>
            <a:endParaRPr lang="fr-FR" b="1" dirty="0"/>
          </a:p>
        </p:txBody>
      </p:sp>
      <p:sp>
        <p:nvSpPr>
          <p:cNvPr id="321" name="ZoneTexte 320"/>
          <p:cNvSpPr txBox="1"/>
          <p:nvPr/>
        </p:nvSpPr>
        <p:spPr>
          <a:xfrm>
            <a:off x="828181" y="1217011"/>
            <a:ext cx="1801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dirty="0" smtClean="0"/>
              <a:t>Hotte déco murale 80 cm</a:t>
            </a:r>
            <a:endParaRPr lang="fr-FR" sz="1200" b="1" i="1" dirty="0"/>
          </a:p>
        </p:txBody>
      </p:sp>
      <p:grpSp>
        <p:nvGrpSpPr>
          <p:cNvPr id="9" name="Groupe 8"/>
          <p:cNvGrpSpPr/>
          <p:nvPr/>
        </p:nvGrpSpPr>
        <p:grpSpPr>
          <a:xfrm>
            <a:off x="6613500" y="6448629"/>
            <a:ext cx="5310364" cy="341543"/>
            <a:chOff x="6961845" y="6448630"/>
            <a:chExt cx="4539316" cy="155438"/>
          </a:xfrm>
        </p:grpSpPr>
        <p:sp>
          <p:nvSpPr>
            <p:cNvPr id="311" name="Rectangle 310"/>
            <p:cNvSpPr/>
            <p:nvPr/>
          </p:nvSpPr>
          <p:spPr>
            <a:xfrm>
              <a:off x="6961845" y="6448630"/>
              <a:ext cx="2078949" cy="15303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200" b="1" dirty="0"/>
                <a:t>CODE EAN </a:t>
              </a:r>
              <a:r>
                <a:rPr lang="fr-FR" sz="1200" b="1" dirty="0" smtClean="0"/>
                <a:t>K80 AM LX D</a:t>
              </a:r>
              <a:endParaRPr lang="fr-FR" sz="1200" b="1" dirty="0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9149602" y="6448630"/>
              <a:ext cx="2351559" cy="15543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200" b="1" dirty="0" smtClean="0"/>
                <a:t>8 051 277 857 295</a:t>
              </a:r>
              <a:endParaRPr lang="fr-FR" sz="1200" b="1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4030869" y="3691817"/>
            <a:ext cx="338681" cy="347324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 smtClean="0"/>
              <a:t>N</a:t>
            </a:r>
            <a:endParaRPr lang="fr-FR" sz="1600" b="1" dirty="0"/>
          </a:p>
        </p:txBody>
      </p:sp>
      <p:sp>
        <p:nvSpPr>
          <p:cNvPr id="129" name="Rectangle 128"/>
          <p:cNvSpPr/>
          <p:nvPr/>
        </p:nvSpPr>
        <p:spPr>
          <a:xfrm>
            <a:off x="4496378" y="3691817"/>
            <a:ext cx="338681" cy="347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CR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4961887" y="3691817"/>
            <a:ext cx="338681" cy="34732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 smtClean="0"/>
              <a:t>VI</a:t>
            </a:r>
            <a:endParaRPr lang="fr-FR" sz="1600" b="1" dirty="0"/>
          </a:p>
        </p:txBody>
      </p:sp>
      <p:pic>
        <p:nvPicPr>
          <p:cNvPr id="133" name="Immagin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028" y="1604579"/>
            <a:ext cx="2496540" cy="24965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4" name="Immagin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095" y="4638861"/>
            <a:ext cx="1381392" cy="1632986"/>
          </a:xfrm>
          <a:prstGeom prst="rect">
            <a:avLst/>
          </a:prstGeom>
        </p:spPr>
      </p:pic>
      <p:sp>
        <p:nvSpPr>
          <p:cNvPr id="103" name="Rectangle 102"/>
          <p:cNvSpPr/>
          <p:nvPr/>
        </p:nvSpPr>
        <p:spPr>
          <a:xfrm>
            <a:off x="6613503" y="261600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CARACTERISTIQUES TECHNIQUES</a:t>
            </a:r>
            <a:endParaRPr lang="fr-FR" sz="1050" b="1" dirty="0"/>
          </a:p>
        </p:txBody>
      </p:sp>
      <p:sp>
        <p:nvSpPr>
          <p:cNvPr id="105" name="Rectangle 104"/>
          <p:cNvSpPr/>
          <p:nvPr/>
        </p:nvSpPr>
        <p:spPr>
          <a:xfrm>
            <a:off x="6613501" y="945290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1000" dirty="0" err="1" smtClean="0">
                <a:solidFill>
                  <a:schemeClr val="tx1"/>
                </a:solidFill>
              </a:rPr>
              <a:t>Nbr</a:t>
            </a:r>
            <a:r>
              <a:rPr lang="fr-FR" sz="1000" dirty="0" smtClean="0">
                <a:solidFill>
                  <a:schemeClr val="tx1"/>
                </a:solidFill>
              </a:rPr>
              <a:t> de turbines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06" name="Connecteur droit 105"/>
          <p:cNvCxnSpPr/>
          <p:nvPr/>
        </p:nvCxnSpPr>
        <p:spPr>
          <a:xfrm>
            <a:off x="6613503" y="146180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106"/>
          <p:cNvCxnSpPr/>
          <p:nvPr/>
        </p:nvCxnSpPr>
        <p:spPr>
          <a:xfrm>
            <a:off x="6613503" y="94847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6613503" y="723632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err="1" smtClean="0">
                <a:solidFill>
                  <a:schemeClr val="tx1"/>
                </a:solidFill>
              </a:rPr>
              <a:t>Nbr</a:t>
            </a:r>
            <a:r>
              <a:rPr lang="fr-FR" sz="1000" dirty="0" smtClean="0">
                <a:solidFill>
                  <a:schemeClr val="tx1"/>
                </a:solidFill>
              </a:rPr>
              <a:t> de moteur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6613503" y="3667989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DIMENSIONS ET POIDS</a:t>
            </a:r>
            <a:endParaRPr lang="fr-FR" sz="1050" b="1" dirty="0"/>
          </a:p>
        </p:txBody>
      </p:sp>
      <p:sp>
        <p:nvSpPr>
          <p:cNvPr id="110" name="Rectangle 109"/>
          <p:cNvSpPr/>
          <p:nvPr/>
        </p:nvSpPr>
        <p:spPr>
          <a:xfrm>
            <a:off x="6613503" y="3893355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Dimensions </a:t>
            </a:r>
            <a:r>
              <a:rPr lang="fr-FR" sz="1000" dirty="0" smtClean="0">
                <a:solidFill>
                  <a:schemeClr val="tx1"/>
                </a:solidFill>
              </a:rPr>
              <a:t>hotte </a:t>
            </a:r>
            <a:r>
              <a:rPr lang="fr-FR" sz="1000" dirty="0">
                <a:solidFill>
                  <a:schemeClr val="tx1"/>
                </a:solidFill>
              </a:rPr>
              <a:t>(cm) - </a:t>
            </a:r>
            <a:r>
              <a:rPr lang="fr-FR" sz="1000" dirty="0" err="1">
                <a:solidFill>
                  <a:schemeClr val="tx1"/>
                </a:solidFill>
              </a:rPr>
              <a:t>HxLxP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613503" y="4114581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Dimensions emballée (cm) - </a:t>
            </a:r>
            <a:r>
              <a:rPr lang="fr-FR" sz="1000" dirty="0" err="1">
                <a:solidFill>
                  <a:schemeClr val="tx1"/>
                </a:solidFill>
              </a:rPr>
              <a:t>HxLxP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6613503" y="4362864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Poids net /brut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6613503" y="1750458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Branchement électrique </a:t>
            </a:r>
          </a:p>
        </p:txBody>
      </p:sp>
      <p:cxnSp>
        <p:nvCxnSpPr>
          <p:cNvPr id="116" name="Connecteur droit 115"/>
          <p:cNvCxnSpPr/>
          <p:nvPr/>
        </p:nvCxnSpPr>
        <p:spPr>
          <a:xfrm>
            <a:off x="6613503" y="407665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/>
          <p:cNvCxnSpPr/>
          <p:nvPr/>
        </p:nvCxnSpPr>
        <p:spPr>
          <a:xfrm>
            <a:off x="6613503" y="4305975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/>
          <p:cNvCxnSpPr/>
          <p:nvPr/>
        </p:nvCxnSpPr>
        <p:spPr>
          <a:xfrm>
            <a:off x="6613503" y="1712532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6613503" y="1252881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Diamètre de sortie d’air (mm)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9172873" y="261600"/>
            <a:ext cx="2750995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cxnSp>
        <p:nvCxnSpPr>
          <p:cNvPr id="124" name="Connecteur droit 123"/>
          <p:cNvCxnSpPr/>
          <p:nvPr/>
        </p:nvCxnSpPr>
        <p:spPr>
          <a:xfrm>
            <a:off x="9172873" y="146180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eur droit 124"/>
          <p:cNvCxnSpPr/>
          <p:nvPr/>
        </p:nvCxnSpPr>
        <p:spPr>
          <a:xfrm>
            <a:off x="9172873" y="94847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9172873" y="723632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1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9172873" y="1252881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150/ 120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9172873" y="3684585"/>
            <a:ext cx="2750995" cy="1803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sp>
        <p:nvSpPr>
          <p:cNvPr id="135" name="Rectangle 134"/>
          <p:cNvSpPr/>
          <p:nvPr/>
        </p:nvSpPr>
        <p:spPr>
          <a:xfrm>
            <a:off x="9172873" y="3899829"/>
            <a:ext cx="2750995" cy="165016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smtClean="0">
                <a:solidFill>
                  <a:schemeClr val="tx1"/>
                </a:solidFill>
              </a:rPr>
              <a:t>98/54 x 80 x 46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9172873" y="4121966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87x61x38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9172873" y="4371271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7,5 / 9,4 kg</a:t>
            </a:r>
            <a:r>
              <a:rPr lang="fr-FR" sz="10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138" name="Rectangle 137"/>
          <p:cNvSpPr/>
          <p:nvPr/>
        </p:nvSpPr>
        <p:spPr>
          <a:xfrm>
            <a:off x="9172873" y="1750458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230 </a:t>
            </a:r>
            <a:r>
              <a:rPr lang="fr-FR" sz="1000" dirty="0">
                <a:solidFill>
                  <a:schemeClr val="tx1"/>
                </a:solidFill>
              </a:rPr>
              <a:t>V, </a:t>
            </a:r>
            <a:r>
              <a:rPr lang="fr-FR" sz="1000" dirty="0" smtClean="0">
                <a:solidFill>
                  <a:schemeClr val="tx1"/>
                </a:solidFill>
              </a:rPr>
              <a:t>50 Hz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39" name="Connecteur droit 138"/>
          <p:cNvCxnSpPr/>
          <p:nvPr/>
        </p:nvCxnSpPr>
        <p:spPr>
          <a:xfrm>
            <a:off x="9172873" y="408388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droit 139"/>
          <p:cNvCxnSpPr/>
          <p:nvPr/>
        </p:nvCxnSpPr>
        <p:spPr>
          <a:xfrm>
            <a:off x="9172873" y="4314150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eur droit 140"/>
          <p:cNvCxnSpPr/>
          <p:nvPr/>
        </p:nvCxnSpPr>
        <p:spPr>
          <a:xfrm>
            <a:off x="9172873" y="1715552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9172871" y="990253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143" name="Connecteur droit 142"/>
          <p:cNvCxnSpPr/>
          <p:nvPr/>
        </p:nvCxnSpPr>
        <p:spPr>
          <a:xfrm>
            <a:off x="6613501" y="1206925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cteur droit 143"/>
          <p:cNvCxnSpPr/>
          <p:nvPr/>
        </p:nvCxnSpPr>
        <p:spPr>
          <a:xfrm>
            <a:off x="9172871" y="1206925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/>
          <p:cNvCxnSpPr/>
          <p:nvPr/>
        </p:nvCxnSpPr>
        <p:spPr>
          <a:xfrm>
            <a:off x="6613501" y="1715552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ectangle 145"/>
          <p:cNvSpPr/>
          <p:nvPr/>
        </p:nvSpPr>
        <p:spPr>
          <a:xfrm>
            <a:off x="6613501" y="1506629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Niveau sonore (min / max)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9172871" y="1506629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50 / 67 dB(A)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48" name="Connecteur droit 147"/>
          <p:cNvCxnSpPr/>
          <p:nvPr/>
        </p:nvCxnSpPr>
        <p:spPr>
          <a:xfrm>
            <a:off x="6613500" y="146067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cteur droit 148"/>
          <p:cNvCxnSpPr/>
          <p:nvPr/>
        </p:nvCxnSpPr>
        <p:spPr>
          <a:xfrm>
            <a:off x="9172870" y="146067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Rectangle 149"/>
          <p:cNvSpPr/>
          <p:nvPr/>
        </p:nvSpPr>
        <p:spPr>
          <a:xfrm>
            <a:off x="6613501" y="1999906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ETIQUETTE ENERGIE</a:t>
            </a:r>
            <a:endParaRPr lang="fr-FR" sz="1050" b="1" dirty="0"/>
          </a:p>
        </p:txBody>
      </p:sp>
      <p:sp>
        <p:nvSpPr>
          <p:cNvPr id="151" name="Rectangle 150"/>
          <p:cNvSpPr/>
          <p:nvPr/>
        </p:nvSpPr>
        <p:spPr>
          <a:xfrm>
            <a:off x="6613500" y="2442296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l’évacuation des vapeurs et des fumées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52" name="Connecteur droit 151"/>
          <p:cNvCxnSpPr/>
          <p:nvPr/>
        </p:nvCxnSpPr>
        <p:spPr>
          <a:xfrm>
            <a:off x="6613501" y="3058267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152"/>
          <p:cNvCxnSpPr/>
          <p:nvPr/>
        </p:nvCxnSpPr>
        <p:spPr>
          <a:xfrm>
            <a:off x="6613501" y="2445480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ectangle 153"/>
          <p:cNvSpPr/>
          <p:nvPr/>
        </p:nvSpPr>
        <p:spPr>
          <a:xfrm>
            <a:off x="6613501" y="2220638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énergie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6613501" y="2849344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l’éclairage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9172871" y="1999906"/>
            <a:ext cx="2750995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cxnSp>
        <p:nvCxnSpPr>
          <p:cNvPr id="157" name="Connecteur droit 156"/>
          <p:cNvCxnSpPr/>
          <p:nvPr/>
        </p:nvCxnSpPr>
        <p:spPr>
          <a:xfrm>
            <a:off x="9172871" y="305826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cteur droit 157"/>
          <p:cNvCxnSpPr/>
          <p:nvPr/>
        </p:nvCxnSpPr>
        <p:spPr>
          <a:xfrm>
            <a:off x="9172871" y="2445480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ectangle 158"/>
          <p:cNvSpPr/>
          <p:nvPr/>
        </p:nvSpPr>
        <p:spPr>
          <a:xfrm>
            <a:off x="9172871" y="2220638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9172871" y="2849344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61" name="Rectangle 160"/>
          <p:cNvSpPr/>
          <p:nvPr/>
        </p:nvSpPr>
        <p:spPr>
          <a:xfrm>
            <a:off x="9172870" y="2487259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E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62" name="Connecteur droit 161"/>
          <p:cNvCxnSpPr/>
          <p:nvPr/>
        </p:nvCxnSpPr>
        <p:spPr>
          <a:xfrm>
            <a:off x="6613500" y="2803389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cteur droit 167"/>
          <p:cNvCxnSpPr/>
          <p:nvPr/>
        </p:nvCxnSpPr>
        <p:spPr>
          <a:xfrm>
            <a:off x="9172870" y="2803389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172"/>
          <p:cNvCxnSpPr/>
          <p:nvPr/>
        </p:nvCxnSpPr>
        <p:spPr>
          <a:xfrm>
            <a:off x="6613500" y="3312016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Rectangle 173"/>
          <p:cNvSpPr/>
          <p:nvPr/>
        </p:nvSpPr>
        <p:spPr>
          <a:xfrm>
            <a:off x="6613500" y="3103093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la filtration des graisses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77" name="Connecteur droit 176"/>
          <p:cNvCxnSpPr/>
          <p:nvPr/>
        </p:nvCxnSpPr>
        <p:spPr>
          <a:xfrm>
            <a:off x="9172870" y="3312016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angle 178"/>
          <p:cNvSpPr/>
          <p:nvPr/>
        </p:nvSpPr>
        <p:spPr>
          <a:xfrm>
            <a:off x="9172870" y="3103093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84" name="Connecteur droit 183"/>
          <p:cNvCxnSpPr/>
          <p:nvPr/>
        </p:nvCxnSpPr>
        <p:spPr>
          <a:xfrm>
            <a:off x="6613499" y="3057137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cteur droit 184"/>
          <p:cNvCxnSpPr/>
          <p:nvPr/>
        </p:nvCxnSpPr>
        <p:spPr>
          <a:xfrm>
            <a:off x="9172869" y="305713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Rectangle 185"/>
          <p:cNvSpPr/>
          <p:nvPr/>
        </p:nvSpPr>
        <p:spPr>
          <a:xfrm>
            <a:off x="6613500" y="3377090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Consommation d’énergie en kW/h par an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9172870" y="3377090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80,5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202" name="Connecteur droit 201"/>
          <p:cNvCxnSpPr/>
          <p:nvPr/>
        </p:nvCxnSpPr>
        <p:spPr>
          <a:xfrm>
            <a:off x="6613499" y="69564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Rectangle 202"/>
          <p:cNvSpPr/>
          <p:nvPr/>
        </p:nvSpPr>
        <p:spPr>
          <a:xfrm>
            <a:off x="6613499" y="470802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Mode de fonctionnement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204" name="Connecteur droit 203"/>
          <p:cNvCxnSpPr/>
          <p:nvPr/>
        </p:nvCxnSpPr>
        <p:spPr>
          <a:xfrm>
            <a:off x="9172869" y="69564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Rectangle 204"/>
          <p:cNvSpPr/>
          <p:nvPr/>
        </p:nvSpPr>
        <p:spPr>
          <a:xfrm>
            <a:off x="9172869" y="470802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Extraction et recyclage</a:t>
            </a:r>
            <a:endParaRPr lang="fr-FR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97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786378" y="4238517"/>
            <a:ext cx="4552679" cy="2363147"/>
            <a:chOff x="1049835" y="4238517"/>
            <a:chExt cx="3891643" cy="1582290"/>
          </a:xfrm>
        </p:grpSpPr>
        <p:sp>
          <p:nvSpPr>
            <p:cNvPr id="7" name="Rectangle 6"/>
            <p:cNvSpPr/>
            <p:nvPr/>
          </p:nvSpPr>
          <p:spPr>
            <a:xfrm>
              <a:off x="1049835" y="4238517"/>
              <a:ext cx="1856676" cy="16065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50" b="1" dirty="0" smtClean="0"/>
                <a:t>CARACTERISTIQUES GENERALES</a:t>
              </a:r>
              <a:endParaRPr lang="fr-FR" sz="1050" b="1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49835" y="4442429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Finition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49835" y="4642610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Débit d’aspiration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835" y="4842789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>
                  <a:solidFill>
                    <a:schemeClr val="tx1"/>
                  </a:solidFill>
                </a:rPr>
                <a:t>Type de Commandes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49835" y="5042968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Filtres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49835" y="5243148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Filtres charbon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49835" y="5443327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Eclairage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49835" y="5643506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Classe Energétique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Connecteur droit 23"/>
            <p:cNvCxnSpPr/>
            <p:nvPr/>
          </p:nvCxnSpPr>
          <p:spPr>
            <a:xfrm>
              <a:off x="1049835" y="4608291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>
              <a:off x="1049835" y="4791313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>
              <a:off x="1049835" y="5008650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>
              <a:off x="1049835" y="5203110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>
              <a:off x="1049835" y="5409009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>
              <a:off x="1049835" y="5614908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1049835" y="5820807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3084802" y="4238517"/>
              <a:ext cx="1856676" cy="16065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endParaRPr lang="fr-FR" sz="1050" b="1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084802" y="4442429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Noir / Inox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084802" y="4642610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500 m3/h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084802" y="4842789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Boutons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084802" y="5042968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Aluminium lavable en lave-vaisselle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084802" y="5243148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2 fournis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084802" y="5443327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LED (2 x 4 W)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084802" y="5643506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D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49" name="Connecteur droit 48"/>
            <p:cNvCxnSpPr/>
            <p:nvPr/>
          </p:nvCxnSpPr>
          <p:spPr>
            <a:xfrm>
              <a:off x="3084802" y="4608291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/>
            <p:nvPr/>
          </p:nvCxnSpPr>
          <p:spPr>
            <a:xfrm>
              <a:off x="3084802" y="4791313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>
              <a:off x="3084802" y="5008650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3084802" y="5203110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3084802" y="5409009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3084802" y="5614908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3084802" y="5820807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9" name="ZoneTexte 318"/>
          <p:cNvSpPr txBox="1"/>
          <p:nvPr/>
        </p:nvSpPr>
        <p:spPr>
          <a:xfrm>
            <a:off x="713808" y="320846"/>
            <a:ext cx="1801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FF0000"/>
                </a:solidFill>
              </a:rPr>
              <a:t>SERIE </a:t>
            </a:r>
            <a:r>
              <a:rPr lang="fr-FR" sz="1600" b="1" dirty="0" smtClean="0">
                <a:solidFill>
                  <a:srgbClr val="FF0000"/>
                </a:solidFill>
              </a:rPr>
              <a:t>FUTURA</a:t>
            </a:r>
            <a:endParaRPr lang="fr-FR" sz="1600" b="1" dirty="0">
              <a:solidFill>
                <a:srgbClr val="FF0000"/>
              </a:solidFill>
            </a:endParaRPr>
          </a:p>
        </p:txBody>
      </p:sp>
      <p:sp>
        <p:nvSpPr>
          <p:cNvPr id="320" name="ZoneTexte 319"/>
          <p:cNvSpPr txBox="1"/>
          <p:nvPr/>
        </p:nvSpPr>
        <p:spPr>
          <a:xfrm>
            <a:off x="786378" y="786650"/>
            <a:ext cx="455267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b="1" dirty="0" smtClean="0"/>
              <a:t>K80 AM </a:t>
            </a:r>
            <a:r>
              <a:rPr lang="fr-FR" b="1" dirty="0" smtClean="0"/>
              <a:t>LN </a:t>
            </a:r>
            <a:r>
              <a:rPr lang="fr-FR" b="1" dirty="0" smtClean="0"/>
              <a:t>D</a:t>
            </a:r>
            <a:endParaRPr lang="fr-FR" b="1" dirty="0"/>
          </a:p>
        </p:txBody>
      </p:sp>
      <p:sp>
        <p:nvSpPr>
          <p:cNvPr id="321" name="ZoneTexte 320"/>
          <p:cNvSpPr txBox="1"/>
          <p:nvPr/>
        </p:nvSpPr>
        <p:spPr>
          <a:xfrm>
            <a:off x="828181" y="1217011"/>
            <a:ext cx="1801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dirty="0" smtClean="0"/>
              <a:t>Hotte déco murale 80 cm</a:t>
            </a:r>
            <a:endParaRPr lang="fr-FR" sz="1200" b="1" i="1" dirty="0"/>
          </a:p>
        </p:txBody>
      </p:sp>
      <p:grpSp>
        <p:nvGrpSpPr>
          <p:cNvPr id="9" name="Groupe 8"/>
          <p:cNvGrpSpPr/>
          <p:nvPr/>
        </p:nvGrpSpPr>
        <p:grpSpPr>
          <a:xfrm>
            <a:off x="6613500" y="6448629"/>
            <a:ext cx="5310364" cy="341543"/>
            <a:chOff x="6961845" y="6448630"/>
            <a:chExt cx="4539316" cy="155438"/>
          </a:xfrm>
        </p:grpSpPr>
        <p:sp>
          <p:nvSpPr>
            <p:cNvPr id="311" name="Rectangle 310"/>
            <p:cNvSpPr/>
            <p:nvPr/>
          </p:nvSpPr>
          <p:spPr>
            <a:xfrm>
              <a:off x="6961845" y="6448630"/>
              <a:ext cx="2078949" cy="15303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200" b="1" dirty="0"/>
                <a:t>CODE EAN </a:t>
              </a:r>
              <a:r>
                <a:rPr lang="fr-FR" sz="1200" b="1" dirty="0" smtClean="0"/>
                <a:t>K80 AM </a:t>
              </a:r>
              <a:r>
                <a:rPr lang="fr-FR" sz="1200" b="1" dirty="0" smtClean="0"/>
                <a:t>LN </a:t>
              </a:r>
              <a:r>
                <a:rPr lang="fr-FR" sz="1200" b="1" dirty="0" smtClean="0"/>
                <a:t>D</a:t>
              </a:r>
              <a:endParaRPr lang="fr-FR" sz="1200" b="1" dirty="0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9149602" y="6448630"/>
              <a:ext cx="2351559" cy="15543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200" b="1" dirty="0" smtClean="0"/>
                <a:t>8 051 277 </a:t>
              </a:r>
              <a:r>
                <a:rPr lang="fr-FR" sz="1200" b="1" dirty="0" smtClean="0"/>
                <a:t>857 257</a:t>
              </a:r>
              <a:endParaRPr lang="fr-FR" sz="1200" b="1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4030869" y="3691817"/>
            <a:ext cx="338681" cy="34732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X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4496378" y="3691817"/>
            <a:ext cx="338681" cy="347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CR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4961887" y="3691817"/>
            <a:ext cx="338681" cy="34732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 smtClean="0"/>
              <a:t>VI</a:t>
            </a:r>
            <a:endParaRPr lang="fr-FR" sz="1600" b="1" dirty="0"/>
          </a:p>
        </p:txBody>
      </p:sp>
      <p:pic>
        <p:nvPicPr>
          <p:cNvPr id="134" name="Immagin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095" y="4638861"/>
            <a:ext cx="1381392" cy="1632986"/>
          </a:xfrm>
          <a:prstGeom prst="rect">
            <a:avLst/>
          </a:prstGeom>
        </p:spPr>
      </p:pic>
      <p:pic>
        <p:nvPicPr>
          <p:cNvPr id="103" name="Image 102" descr="HOC noire.jpg"/>
          <p:cNvPicPr>
            <a:picLocks noChangeAspect="1"/>
          </p:cNvPicPr>
          <p:nvPr/>
        </p:nvPicPr>
        <p:blipFill>
          <a:blip r:embed="rId3" cstate="print"/>
          <a:srcRect l="13556" r="11173"/>
          <a:stretch>
            <a:fillRect/>
          </a:stretch>
        </p:blipFill>
        <p:spPr>
          <a:xfrm>
            <a:off x="846080" y="1754612"/>
            <a:ext cx="2528322" cy="21894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6" name="Rectangle 105"/>
          <p:cNvSpPr/>
          <p:nvPr/>
        </p:nvSpPr>
        <p:spPr>
          <a:xfrm>
            <a:off x="6613503" y="261600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CARACTERISTIQUES TECHNIQUES</a:t>
            </a:r>
            <a:endParaRPr lang="fr-FR" sz="1050" b="1" dirty="0"/>
          </a:p>
        </p:txBody>
      </p:sp>
      <p:sp>
        <p:nvSpPr>
          <p:cNvPr id="107" name="Rectangle 106"/>
          <p:cNvSpPr/>
          <p:nvPr/>
        </p:nvSpPr>
        <p:spPr>
          <a:xfrm>
            <a:off x="6613501" y="945290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1000" dirty="0" err="1" smtClean="0">
                <a:solidFill>
                  <a:schemeClr val="tx1"/>
                </a:solidFill>
              </a:rPr>
              <a:t>Nbr</a:t>
            </a:r>
            <a:r>
              <a:rPr lang="fr-FR" sz="1000" dirty="0" smtClean="0">
                <a:solidFill>
                  <a:schemeClr val="tx1"/>
                </a:solidFill>
              </a:rPr>
              <a:t> de turbines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08" name="Connecteur droit 107"/>
          <p:cNvCxnSpPr/>
          <p:nvPr/>
        </p:nvCxnSpPr>
        <p:spPr>
          <a:xfrm>
            <a:off x="6613503" y="146180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108"/>
          <p:cNvCxnSpPr/>
          <p:nvPr/>
        </p:nvCxnSpPr>
        <p:spPr>
          <a:xfrm>
            <a:off x="6613503" y="94847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6613503" y="723632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err="1" smtClean="0">
                <a:solidFill>
                  <a:schemeClr val="tx1"/>
                </a:solidFill>
              </a:rPr>
              <a:t>Nbr</a:t>
            </a:r>
            <a:r>
              <a:rPr lang="fr-FR" sz="1000" dirty="0" smtClean="0">
                <a:solidFill>
                  <a:schemeClr val="tx1"/>
                </a:solidFill>
              </a:rPr>
              <a:t> de moteur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613503" y="3667989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DIMENSIONS ET POIDS</a:t>
            </a:r>
            <a:endParaRPr lang="fr-FR" sz="1050" b="1" dirty="0"/>
          </a:p>
        </p:txBody>
      </p:sp>
      <p:sp>
        <p:nvSpPr>
          <p:cNvPr id="114" name="Rectangle 113"/>
          <p:cNvSpPr/>
          <p:nvPr/>
        </p:nvSpPr>
        <p:spPr>
          <a:xfrm>
            <a:off x="6613503" y="3893355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Dimensions </a:t>
            </a:r>
            <a:r>
              <a:rPr lang="fr-FR" sz="1000" dirty="0" smtClean="0">
                <a:solidFill>
                  <a:schemeClr val="tx1"/>
                </a:solidFill>
              </a:rPr>
              <a:t>hotte </a:t>
            </a:r>
            <a:r>
              <a:rPr lang="fr-FR" sz="1000" dirty="0">
                <a:solidFill>
                  <a:schemeClr val="tx1"/>
                </a:solidFill>
              </a:rPr>
              <a:t>(cm) - </a:t>
            </a:r>
            <a:r>
              <a:rPr lang="fr-FR" sz="1000" dirty="0" err="1">
                <a:solidFill>
                  <a:schemeClr val="tx1"/>
                </a:solidFill>
              </a:rPr>
              <a:t>HxLxP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6613503" y="4114581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Dimensions emballée (cm) - </a:t>
            </a:r>
            <a:r>
              <a:rPr lang="fr-FR" sz="1000" dirty="0" err="1">
                <a:solidFill>
                  <a:schemeClr val="tx1"/>
                </a:solidFill>
              </a:rPr>
              <a:t>HxLxP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6613503" y="4362864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Poids net /brut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6613503" y="1750458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Branchement électrique </a:t>
            </a:r>
          </a:p>
        </p:txBody>
      </p:sp>
      <p:cxnSp>
        <p:nvCxnSpPr>
          <p:cNvPr id="118" name="Connecteur droit 117"/>
          <p:cNvCxnSpPr/>
          <p:nvPr/>
        </p:nvCxnSpPr>
        <p:spPr>
          <a:xfrm>
            <a:off x="6613503" y="407665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droit 120"/>
          <p:cNvCxnSpPr/>
          <p:nvPr/>
        </p:nvCxnSpPr>
        <p:spPr>
          <a:xfrm>
            <a:off x="6613503" y="4305975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eur droit 122"/>
          <p:cNvCxnSpPr/>
          <p:nvPr/>
        </p:nvCxnSpPr>
        <p:spPr>
          <a:xfrm>
            <a:off x="6613503" y="1712532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6613503" y="1252881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Diamètre de sortie d’air (mm)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9172873" y="261600"/>
            <a:ext cx="2750995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cxnSp>
        <p:nvCxnSpPr>
          <p:cNvPr id="126" name="Connecteur droit 125"/>
          <p:cNvCxnSpPr/>
          <p:nvPr/>
        </p:nvCxnSpPr>
        <p:spPr>
          <a:xfrm>
            <a:off x="9172873" y="146180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126"/>
          <p:cNvCxnSpPr/>
          <p:nvPr/>
        </p:nvCxnSpPr>
        <p:spPr>
          <a:xfrm>
            <a:off x="9172873" y="94847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9172873" y="723632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1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9172873" y="1252881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150/ 120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9172873" y="3684585"/>
            <a:ext cx="2750995" cy="1803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sp>
        <p:nvSpPr>
          <p:cNvPr id="137" name="Rectangle 136"/>
          <p:cNvSpPr/>
          <p:nvPr/>
        </p:nvSpPr>
        <p:spPr>
          <a:xfrm>
            <a:off x="9172873" y="3899829"/>
            <a:ext cx="2750995" cy="165016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smtClean="0">
                <a:solidFill>
                  <a:schemeClr val="tx1"/>
                </a:solidFill>
              </a:rPr>
              <a:t>98/54 x 80 x 46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9172873" y="4121966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87x61x38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9172873" y="4371271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7,5 / 9,4 kg</a:t>
            </a:r>
            <a:r>
              <a:rPr lang="fr-FR" sz="10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9172873" y="1750458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230 </a:t>
            </a:r>
            <a:r>
              <a:rPr lang="fr-FR" sz="1000" dirty="0">
                <a:solidFill>
                  <a:schemeClr val="tx1"/>
                </a:solidFill>
              </a:rPr>
              <a:t>V, </a:t>
            </a:r>
            <a:r>
              <a:rPr lang="fr-FR" sz="1000" dirty="0" smtClean="0">
                <a:solidFill>
                  <a:schemeClr val="tx1"/>
                </a:solidFill>
              </a:rPr>
              <a:t>50 Hz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41" name="Connecteur droit 140"/>
          <p:cNvCxnSpPr/>
          <p:nvPr/>
        </p:nvCxnSpPr>
        <p:spPr>
          <a:xfrm>
            <a:off x="9172873" y="408388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cteur droit 141"/>
          <p:cNvCxnSpPr/>
          <p:nvPr/>
        </p:nvCxnSpPr>
        <p:spPr>
          <a:xfrm>
            <a:off x="9172873" y="4314150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cteur droit 142"/>
          <p:cNvCxnSpPr/>
          <p:nvPr/>
        </p:nvCxnSpPr>
        <p:spPr>
          <a:xfrm>
            <a:off x="9172873" y="1715552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/>
          <p:cNvSpPr/>
          <p:nvPr/>
        </p:nvSpPr>
        <p:spPr>
          <a:xfrm>
            <a:off x="9172871" y="990253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145" name="Connecteur droit 144"/>
          <p:cNvCxnSpPr/>
          <p:nvPr/>
        </p:nvCxnSpPr>
        <p:spPr>
          <a:xfrm>
            <a:off x="6613501" y="1206925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cteur droit 145"/>
          <p:cNvCxnSpPr/>
          <p:nvPr/>
        </p:nvCxnSpPr>
        <p:spPr>
          <a:xfrm>
            <a:off x="9172871" y="1206925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eur droit 146"/>
          <p:cNvCxnSpPr/>
          <p:nvPr/>
        </p:nvCxnSpPr>
        <p:spPr>
          <a:xfrm>
            <a:off x="6613501" y="1715552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147"/>
          <p:cNvSpPr/>
          <p:nvPr/>
        </p:nvSpPr>
        <p:spPr>
          <a:xfrm>
            <a:off x="6613501" y="1506629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Niveau sonore (min / max)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9172871" y="1506629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50 / 67 dB(A)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50" name="Connecteur droit 149"/>
          <p:cNvCxnSpPr/>
          <p:nvPr/>
        </p:nvCxnSpPr>
        <p:spPr>
          <a:xfrm>
            <a:off x="6613500" y="146067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/>
          <p:cNvCxnSpPr/>
          <p:nvPr/>
        </p:nvCxnSpPr>
        <p:spPr>
          <a:xfrm>
            <a:off x="9172870" y="146067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Rectangle 151"/>
          <p:cNvSpPr/>
          <p:nvPr/>
        </p:nvSpPr>
        <p:spPr>
          <a:xfrm>
            <a:off x="6613501" y="1999906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ETIQUETTE ENERGIE</a:t>
            </a:r>
            <a:endParaRPr lang="fr-FR" sz="1050" b="1" dirty="0"/>
          </a:p>
        </p:txBody>
      </p:sp>
      <p:sp>
        <p:nvSpPr>
          <p:cNvPr id="153" name="Rectangle 152"/>
          <p:cNvSpPr/>
          <p:nvPr/>
        </p:nvSpPr>
        <p:spPr>
          <a:xfrm>
            <a:off x="6613500" y="2442296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l’évacuation des vapeurs et des fumées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54" name="Connecteur droit 153"/>
          <p:cNvCxnSpPr/>
          <p:nvPr/>
        </p:nvCxnSpPr>
        <p:spPr>
          <a:xfrm>
            <a:off x="6613501" y="3058267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154"/>
          <p:cNvCxnSpPr/>
          <p:nvPr/>
        </p:nvCxnSpPr>
        <p:spPr>
          <a:xfrm>
            <a:off x="6613501" y="2445480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 155"/>
          <p:cNvSpPr/>
          <p:nvPr/>
        </p:nvSpPr>
        <p:spPr>
          <a:xfrm>
            <a:off x="6613501" y="2220638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énergie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6613501" y="2849344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l’éclairage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9172871" y="1999906"/>
            <a:ext cx="2750995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cxnSp>
        <p:nvCxnSpPr>
          <p:cNvPr id="159" name="Connecteur droit 158"/>
          <p:cNvCxnSpPr/>
          <p:nvPr/>
        </p:nvCxnSpPr>
        <p:spPr>
          <a:xfrm>
            <a:off x="9172871" y="305826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159"/>
          <p:cNvCxnSpPr/>
          <p:nvPr/>
        </p:nvCxnSpPr>
        <p:spPr>
          <a:xfrm>
            <a:off x="9172871" y="2445480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ectangle 160"/>
          <p:cNvSpPr/>
          <p:nvPr/>
        </p:nvSpPr>
        <p:spPr>
          <a:xfrm>
            <a:off x="9172871" y="2220638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9172871" y="2849344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68" name="Rectangle 167"/>
          <p:cNvSpPr/>
          <p:nvPr/>
        </p:nvSpPr>
        <p:spPr>
          <a:xfrm>
            <a:off x="9172870" y="2487259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E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73" name="Connecteur droit 172"/>
          <p:cNvCxnSpPr/>
          <p:nvPr/>
        </p:nvCxnSpPr>
        <p:spPr>
          <a:xfrm>
            <a:off x="6613500" y="2803389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cteur droit 173"/>
          <p:cNvCxnSpPr/>
          <p:nvPr/>
        </p:nvCxnSpPr>
        <p:spPr>
          <a:xfrm>
            <a:off x="9172870" y="2803389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cteur droit 176"/>
          <p:cNvCxnSpPr/>
          <p:nvPr/>
        </p:nvCxnSpPr>
        <p:spPr>
          <a:xfrm>
            <a:off x="6613500" y="3312016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angle 178"/>
          <p:cNvSpPr/>
          <p:nvPr/>
        </p:nvSpPr>
        <p:spPr>
          <a:xfrm>
            <a:off x="6613500" y="3103093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la filtration des graisses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84" name="Connecteur droit 183"/>
          <p:cNvCxnSpPr/>
          <p:nvPr/>
        </p:nvCxnSpPr>
        <p:spPr>
          <a:xfrm>
            <a:off x="9172870" y="3312016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ectangle 184"/>
          <p:cNvSpPr/>
          <p:nvPr/>
        </p:nvSpPr>
        <p:spPr>
          <a:xfrm>
            <a:off x="9172870" y="3103093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86" name="Connecteur droit 185"/>
          <p:cNvCxnSpPr/>
          <p:nvPr/>
        </p:nvCxnSpPr>
        <p:spPr>
          <a:xfrm>
            <a:off x="6613499" y="3057137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cteur droit 186"/>
          <p:cNvCxnSpPr/>
          <p:nvPr/>
        </p:nvCxnSpPr>
        <p:spPr>
          <a:xfrm>
            <a:off x="9172869" y="305713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Rectangle 201"/>
          <p:cNvSpPr/>
          <p:nvPr/>
        </p:nvSpPr>
        <p:spPr>
          <a:xfrm>
            <a:off x="6613500" y="3377090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Consommation d’énergie en kW/h par an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9172870" y="3377090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80,5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204" name="Connecteur droit 203"/>
          <p:cNvCxnSpPr/>
          <p:nvPr/>
        </p:nvCxnSpPr>
        <p:spPr>
          <a:xfrm>
            <a:off x="6613499" y="69564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Rectangle 204"/>
          <p:cNvSpPr/>
          <p:nvPr/>
        </p:nvSpPr>
        <p:spPr>
          <a:xfrm>
            <a:off x="6613499" y="470802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Mode de fonctionnement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206" name="Connecteur droit 205"/>
          <p:cNvCxnSpPr/>
          <p:nvPr/>
        </p:nvCxnSpPr>
        <p:spPr>
          <a:xfrm>
            <a:off x="9172869" y="69564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Rectangle 206"/>
          <p:cNvSpPr/>
          <p:nvPr/>
        </p:nvSpPr>
        <p:spPr>
          <a:xfrm>
            <a:off x="9172869" y="470802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Extraction et recyclage</a:t>
            </a:r>
            <a:endParaRPr lang="fr-FR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33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786378" y="4238517"/>
            <a:ext cx="4552679" cy="2363147"/>
            <a:chOff x="1049835" y="4238517"/>
            <a:chExt cx="3891643" cy="1582290"/>
          </a:xfrm>
        </p:grpSpPr>
        <p:sp>
          <p:nvSpPr>
            <p:cNvPr id="7" name="Rectangle 6"/>
            <p:cNvSpPr/>
            <p:nvPr/>
          </p:nvSpPr>
          <p:spPr>
            <a:xfrm>
              <a:off x="1049835" y="4238517"/>
              <a:ext cx="1856676" cy="16065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50" b="1" dirty="0" smtClean="0"/>
                <a:t>CARACTERISTIQUES GENERALES</a:t>
              </a:r>
              <a:endParaRPr lang="fr-FR" sz="1050" b="1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49835" y="4442429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Finition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49835" y="4642610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Débit d’aspiration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835" y="4842789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>
                  <a:solidFill>
                    <a:schemeClr val="tx1"/>
                  </a:solidFill>
                </a:rPr>
                <a:t>Type de Commandes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49835" y="5042968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Filtres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49835" y="5243148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Filtres charbon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49835" y="5443327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Eclairage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49835" y="5643506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Classe Energétique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Connecteur droit 23"/>
            <p:cNvCxnSpPr/>
            <p:nvPr/>
          </p:nvCxnSpPr>
          <p:spPr>
            <a:xfrm>
              <a:off x="1049835" y="4608291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>
              <a:off x="1049835" y="4791313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>
              <a:off x="1049835" y="5008650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>
              <a:off x="1049835" y="5203110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>
              <a:off x="1049835" y="5409009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>
              <a:off x="1049835" y="5614908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1049835" y="5820807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3084802" y="4238517"/>
              <a:ext cx="1856676" cy="16065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endParaRPr lang="fr-FR" sz="1050" b="1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084802" y="4442429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Bordeaux / Inox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084802" y="4642610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500 m3/h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084802" y="4842789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Boutons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084802" y="5042968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Aluminium lavable en lave-vaisselle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084802" y="5243148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2 fournis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084802" y="5443327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LED (2 x 4 W)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084802" y="5643506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D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49" name="Connecteur droit 48"/>
            <p:cNvCxnSpPr/>
            <p:nvPr/>
          </p:nvCxnSpPr>
          <p:spPr>
            <a:xfrm>
              <a:off x="3084802" y="4608291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/>
            <p:nvPr/>
          </p:nvCxnSpPr>
          <p:spPr>
            <a:xfrm>
              <a:off x="3084802" y="4791313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>
              <a:off x="3084802" y="5008650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3084802" y="5203110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3084802" y="5409009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3084802" y="5614908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3084802" y="5820807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9" name="ZoneTexte 318"/>
          <p:cNvSpPr txBox="1"/>
          <p:nvPr/>
        </p:nvSpPr>
        <p:spPr>
          <a:xfrm>
            <a:off x="713808" y="320846"/>
            <a:ext cx="1801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FF0000"/>
                </a:solidFill>
              </a:rPr>
              <a:t>SERIE </a:t>
            </a:r>
            <a:r>
              <a:rPr lang="fr-FR" sz="1600" b="1" dirty="0" smtClean="0">
                <a:solidFill>
                  <a:srgbClr val="FF0000"/>
                </a:solidFill>
              </a:rPr>
              <a:t>FUTURA</a:t>
            </a:r>
            <a:endParaRPr lang="fr-FR" sz="1600" b="1" dirty="0">
              <a:solidFill>
                <a:srgbClr val="FF0000"/>
              </a:solidFill>
            </a:endParaRPr>
          </a:p>
        </p:txBody>
      </p:sp>
      <p:sp>
        <p:nvSpPr>
          <p:cNvPr id="320" name="ZoneTexte 319"/>
          <p:cNvSpPr txBox="1"/>
          <p:nvPr/>
        </p:nvSpPr>
        <p:spPr>
          <a:xfrm>
            <a:off x="786378" y="786650"/>
            <a:ext cx="455267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b="1" dirty="0" smtClean="0"/>
              <a:t>K80 AM </a:t>
            </a:r>
            <a:r>
              <a:rPr lang="fr-FR" b="1" dirty="0" smtClean="0"/>
              <a:t>LVI </a:t>
            </a:r>
            <a:r>
              <a:rPr lang="fr-FR" b="1" dirty="0" smtClean="0"/>
              <a:t>D</a:t>
            </a:r>
            <a:endParaRPr lang="fr-FR" b="1" dirty="0"/>
          </a:p>
        </p:txBody>
      </p:sp>
      <p:sp>
        <p:nvSpPr>
          <p:cNvPr id="321" name="ZoneTexte 320"/>
          <p:cNvSpPr txBox="1"/>
          <p:nvPr/>
        </p:nvSpPr>
        <p:spPr>
          <a:xfrm>
            <a:off x="828181" y="1217011"/>
            <a:ext cx="1801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dirty="0" smtClean="0"/>
              <a:t>Hotte déco murale 80 cm</a:t>
            </a:r>
            <a:endParaRPr lang="fr-FR" sz="1200" b="1" i="1" dirty="0"/>
          </a:p>
        </p:txBody>
      </p:sp>
      <p:grpSp>
        <p:nvGrpSpPr>
          <p:cNvPr id="9" name="Groupe 8"/>
          <p:cNvGrpSpPr/>
          <p:nvPr/>
        </p:nvGrpSpPr>
        <p:grpSpPr>
          <a:xfrm>
            <a:off x="6613500" y="6448629"/>
            <a:ext cx="5310364" cy="341543"/>
            <a:chOff x="6961845" y="6448630"/>
            <a:chExt cx="4539316" cy="155438"/>
          </a:xfrm>
        </p:grpSpPr>
        <p:sp>
          <p:nvSpPr>
            <p:cNvPr id="311" name="Rectangle 310"/>
            <p:cNvSpPr/>
            <p:nvPr/>
          </p:nvSpPr>
          <p:spPr>
            <a:xfrm>
              <a:off x="6961845" y="6448630"/>
              <a:ext cx="2078949" cy="15303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200" b="1" dirty="0"/>
                <a:t>CODE EAN </a:t>
              </a:r>
              <a:r>
                <a:rPr lang="fr-FR" sz="1200" b="1" dirty="0" smtClean="0"/>
                <a:t>K80 AM </a:t>
              </a:r>
              <a:r>
                <a:rPr lang="fr-FR" sz="1200" b="1" dirty="0" smtClean="0"/>
                <a:t>LVI </a:t>
              </a:r>
              <a:r>
                <a:rPr lang="fr-FR" sz="1200" b="1" dirty="0" smtClean="0"/>
                <a:t>D</a:t>
              </a:r>
              <a:endParaRPr lang="fr-FR" sz="1200" b="1" dirty="0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9149602" y="6448630"/>
              <a:ext cx="2351559" cy="15543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200" b="1" dirty="0" smtClean="0"/>
                <a:t>8 051 277 </a:t>
              </a:r>
              <a:r>
                <a:rPr lang="fr-FR" sz="1200" b="1" dirty="0" smtClean="0"/>
                <a:t>857 264</a:t>
              </a:r>
              <a:endParaRPr lang="fr-FR" sz="1200" b="1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4030869" y="3691817"/>
            <a:ext cx="338681" cy="34732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X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4496378" y="3691817"/>
            <a:ext cx="338681" cy="347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CR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4961887" y="3691817"/>
            <a:ext cx="338681" cy="347324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 smtClean="0"/>
              <a:t>NR</a:t>
            </a:r>
            <a:endParaRPr lang="fr-FR" sz="1600" b="1" dirty="0"/>
          </a:p>
        </p:txBody>
      </p:sp>
      <p:pic>
        <p:nvPicPr>
          <p:cNvPr id="134" name="Immagin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095" y="4638861"/>
            <a:ext cx="1381392" cy="1632986"/>
          </a:xfrm>
          <a:prstGeom prst="rect">
            <a:avLst/>
          </a:prstGeom>
        </p:spPr>
      </p:pic>
      <p:pic>
        <p:nvPicPr>
          <p:cNvPr id="105" name="Image 104" descr="HOC vino.jpg"/>
          <p:cNvPicPr>
            <a:picLocks noChangeAspect="1"/>
          </p:cNvPicPr>
          <p:nvPr/>
        </p:nvPicPr>
        <p:blipFill>
          <a:blip r:embed="rId3" cstate="print"/>
          <a:srcRect l="14124" r="12076"/>
          <a:stretch>
            <a:fillRect/>
          </a:stretch>
        </p:blipFill>
        <p:spPr>
          <a:xfrm>
            <a:off x="787385" y="1538308"/>
            <a:ext cx="2786041" cy="24357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6" name="Rectangle 105"/>
          <p:cNvSpPr/>
          <p:nvPr/>
        </p:nvSpPr>
        <p:spPr>
          <a:xfrm>
            <a:off x="6613503" y="261600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CARACTERISTIQUES TECHNIQUES</a:t>
            </a:r>
            <a:endParaRPr lang="fr-FR" sz="1050" b="1" dirty="0"/>
          </a:p>
        </p:txBody>
      </p:sp>
      <p:sp>
        <p:nvSpPr>
          <p:cNvPr id="107" name="Rectangle 106"/>
          <p:cNvSpPr/>
          <p:nvPr/>
        </p:nvSpPr>
        <p:spPr>
          <a:xfrm>
            <a:off x="6613501" y="945290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1000" dirty="0" err="1" smtClean="0">
                <a:solidFill>
                  <a:schemeClr val="tx1"/>
                </a:solidFill>
              </a:rPr>
              <a:t>Nbr</a:t>
            </a:r>
            <a:r>
              <a:rPr lang="fr-FR" sz="1000" dirty="0" smtClean="0">
                <a:solidFill>
                  <a:schemeClr val="tx1"/>
                </a:solidFill>
              </a:rPr>
              <a:t> de turbines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08" name="Connecteur droit 107"/>
          <p:cNvCxnSpPr/>
          <p:nvPr/>
        </p:nvCxnSpPr>
        <p:spPr>
          <a:xfrm>
            <a:off x="6613503" y="146180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108"/>
          <p:cNvCxnSpPr/>
          <p:nvPr/>
        </p:nvCxnSpPr>
        <p:spPr>
          <a:xfrm>
            <a:off x="6613503" y="94847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6613503" y="723632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err="1" smtClean="0">
                <a:solidFill>
                  <a:schemeClr val="tx1"/>
                </a:solidFill>
              </a:rPr>
              <a:t>Nbr</a:t>
            </a:r>
            <a:r>
              <a:rPr lang="fr-FR" sz="1000" dirty="0" smtClean="0">
                <a:solidFill>
                  <a:schemeClr val="tx1"/>
                </a:solidFill>
              </a:rPr>
              <a:t> de moteur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613503" y="3667989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DIMENSIONS ET POIDS</a:t>
            </a:r>
            <a:endParaRPr lang="fr-FR" sz="1050" b="1" dirty="0"/>
          </a:p>
        </p:txBody>
      </p:sp>
      <p:sp>
        <p:nvSpPr>
          <p:cNvPr id="114" name="Rectangle 113"/>
          <p:cNvSpPr/>
          <p:nvPr/>
        </p:nvSpPr>
        <p:spPr>
          <a:xfrm>
            <a:off x="6613503" y="3893355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Dimensions </a:t>
            </a:r>
            <a:r>
              <a:rPr lang="fr-FR" sz="1000" dirty="0" smtClean="0">
                <a:solidFill>
                  <a:schemeClr val="tx1"/>
                </a:solidFill>
              </a:rPr>
              <a:t>hotte </a:t>
            </a:r>
            <a:r>
              <a:rPr lang="fr-FR" sz="1000" dirty="0">
                <a:solidFill>
                  <a:schemeClr val="tx1"/>
                </a:solidFill>
              </a:rPr>
              <a:t>(cm) - </a:t>
            </a:r>
            <a:r>
              <a:rPr lang="fr-FR" sz="1000" dirty="0" err="1">
                <a:solidFill>
                  <a:schemeClr val="tx1"/>
                </a:solidFill>
              </a:rPr>
              <a:t>HxLxP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6613503" y="4114581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Dimensions emballée (cm) - </a:t>
            </a:r>
            <a:r>
              <a:rPr lang="fr-FR" sz="1000" dirty="0" err="1">
                <a:solidFill>
                  <a:schemeClr val="tx1"/>
                </a:solidFill>
              </a:rPr>
              <a:t>HxLxP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6613503" y="4362864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Poids net /brut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6613503" y="1750458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Branchement électrique </a:t>
            </a:r>
          </a:p>
        </p:txBody>
      </p:sp>
      <p:cxnSp>
        <p:nvCxnSpPr>
          <p:cNvPr id="118" name="Connecteur droit 117"/>
          <p:cNvCxnSpPr/>
          <p:nvPr/>
        </p:nvCxnSpPr>
        <p:spPr>
          <a:xfrm>
            <a:off x="6613503" y="407665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droit 120"/>
          <p:cNvCxnSpPr/>
          <p:nvPr/>
        </p:nvCxnSpPr>
        <p:spPr>
          <a:xfrm>
            <a:off x="6613503" y="4305975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eur droit 122"/>
          <p:cNvCxnSpPr/>
          <p:nvPr/>
        </p:nvCxnSpPr>
        <p:spPr>
          <a:xfrm>
            <a:off x="6613503" y="1712532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6613503" y="1252881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Diamètre de sortie d’air (mm)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9172873" y="261600"/>
            <a:ext cx="2750995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cxnSp>
        <p:nvCxnSpPr>
          <p:cNvPr id="126" name="Connecteur droit 125"/>
          <p:cNvCxnSpPr/>
          <p:nvPr/>
        </p:nvCxnSpPr>
        <p:spPr>
          <a:xfrm>
            <a:off x="9172873" y="146180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126"/>
          <p:cNvCxnSpPr/>
          <p:nvPr/>
        </p:nvCxnSpPr>
        <p:spPr>
          <a:xfrm>
            <a:off x="9172873" y="94847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9172873" y="723632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1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9172873" y="1252881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150/ 120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9172873" y="3684585"/>
            <a:ext cx="2750995" cy="1803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sp>
        <p:nvSpPr>
          <p:cNvPr id="136" name="Rectangle 135"/>
          <p:cNvSpPr/>
          <p:nvPr/>
        </p:nvSpPr>
        <p:spPr>
          <a:xfrm>
            <a:off x="9172873" y="3899829"/>
            <a:ext cx="2750995" cy="165016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smtClean="0">
                <a:solidFill>
                  <a:schemeClr val="tx1"/>
                </a:solidFill>
              </a:rPr>
              <a:t>98/54 x 80 x 46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9172873" y="4121966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87x61x38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9172873" y="4371271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7,5 / 9,4 kg</a:t>
            </a:r>
            <a:r>
              <a:rPr lang="fr-FR" sz="10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9172873" y="1750458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230 </a:t>
            </a:r>
            <a:r>
              <a:rPr lang="fr-FR" sz="1000" dirty="0">
                <a:solidFill>
                  <a:schemeClr val="tx1"/>
                </a:solidFill>
              </a:rPr>
              <a:t>V, </a:t>
            </a:r>
            <a:r>
              <a:rPr lang="fr-FR" sz="1000" dirty="0" smtClean="0">
                <a:solidFill>
                  <a:schemeClr val="tx1"/>
                </a:solidFill>
              </a:rPr>
              <a:t>50 Hz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40" name="Connecteur droit 139"/>
          <p:cNvCxnSpPr/>
          <p:nvPr/>
        </p:nvCxnSpPr>
        <p:spPr>
          <a:xfrm>
            <a:off x="9172873" y="408388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eur droit 140"/>
          <p:cNvCxnSpPr/>
          <p:nvPr/>
        </p:nvCxnSpPr>
        <p:spPr>
          <a:xfrm>
            <a:off x="9172873" y="4314150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cteur droit 141"/>
          <p:cNvCxnSpPr/>
          <p:nvPr/>
        </p:nvCxnSpPr>
        <p:spPr>
          <a:xfrm>
            <a:off x="9172873" y="1715552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Rectangle 142"/>
          <p:cNvSpPr/>
          <p:nvPr/>
        </p:nvSpPr>
        <p:spPr>
          <a:xfrm>
            <a:off x="9172871" y="990253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144" name="Connecteur droit 143"/>
          <p:cNvCxnSpPr/>
          <p:nvPr/>
        </p:nvCxnSpPr>
        <p:spPr>
          <a:xfrm>
            <a:off x="6613501" y="1206925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/>
          <p:cNvCxnSpPr/>
          <p:nvPr/>
        </p:nvCxnSpPr>
        <p:spPr>
          <a:xfrm>
            <a:off x="9172871" y="1206925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cteur droit 145"/>
          <p:cNvCxnSpPr/>
          <p:nvPr/>
        </p:nvCxnSpPr>
        <p:spPr>
          <a:xfrm>
            <a:off x="6613501" y="1715552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46"/>
          <p:cNvSpPr/>
          <p:nvPr/>
        </p:nvSpPr>
        <p:spPr>
          <a:xfrm>
            <a:off x="6613501" y="1506629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Niveau sonore (min / max)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9172871" y="1506629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50 / 67 dB(A)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49" name="Connecteur droit 148"/>
          <p:cNvCxnSpPr/>
          <p:nvPr/>
        </p:nvCxnSpPr>
        <p:spPr>
          <a:xfrm>
            <a:off x="6613500" y="146067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eur droit 149"/>
          <p:cNvCxnSpPr/>
          <p:nvPr/>
        </p:nvCxnSpPr>
        <p:spPr>
          <a:xfrm>
            <a:off x="9172870" y="146067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Rectangle 150"/>
          <p:cNvSpPr/>
          <p:nvPr/>
        </p:nvSpPr>
        <p:spPr>
          <a:xfrm>
            <a:off x="6613501" y="1999906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ETIQUETTE ENERGIE</a:t>
            </a:r>
            <a:endParaRPr lang="fr-FR" sz="1050" b="1" dirty="0"/>
          </a:p>
        </p:txBody>
      </p:sp>
      <p:sp>
        <p:nvSpPr>
          <p:cNvPr id="152" name="Rectangle 151"/>
          <p:cNvSpPr/>
          <p:nvPr/>
        </p:nvSpPr>
        <p:spPr>
          <a:xfrm>
            <a:off x="6613500" y="2442296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l’évacuation des vapeurs et des fumées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53" name="Connecteur droit 152"/>
          <p:cNvCxnSpPr/>
          <p:nvPr/>
        </p:nvCxnSpPr>
        <p:spPr>
          <a:xfrm>
            <a:off x="6613501" y="3058267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153"/>
          <p:cNvCxnSpPr/>
          <p:nvPr/>
        </p:nvCxnSpPr>
        <p:spPr>
          <a:xfrm>
            <a:off x="6613501" y="2445480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Rectangle 154"/>
          <p:cNvSpPr/>
          <p:nvPr/>
        </p:nvSpPr>
        <p:spPr>
          <a:xfrm>
            <a:off x="6613501" y="2220638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énergie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6613501" y="2849344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l’éclairage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9172871" y="1999906"/>
            <a:ext cx="2750995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cxnSp>
        <p:nvCxnSpPr>
          <p:cNvPr id="158" name="Connecteur droit 157"/>
          <p:cNvCxnSpPr/>
          <p:nvPr/>
        </p:nvCxnSpPr>
        <p:spPr>
          <a:xfrm>
            <a:off x="9172871" y="305826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158"/>
          <p:cNvCxnSpPr/>
          <p:nvPr/>
        </p:nvCxnSpPr>
        <p:spPr>
          <a:xfrm>
            <a:off x="9172871" y="2445480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Rectangle 159"/>
          <p:cNvSpPr/>
          <p:nvPr/>
        </p:nvSpPr>
        <p:spPr>
          <a:xfrm>
            <a:off x="9172871" y="2220638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61" name="Rectangle 160"/>
          <p:cNvSpPr/>
          <p:nvPr/>
        </p:nvSpPr>
        <p:spPr>
          <a:xfrm>
            <a:off x="9172871" y="2849344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9172870" y="2487259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E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68" name="Connecteur droit 167"/>
          <p:cNvCxnSpPr/>
          <p:nvPr/>
        </p:nvCxnSpPr>
        <p:spPr>
          <a:xfrm>
            <a:off x="6613500" y="2803389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172"/>
          <p:cNvCxnSpPr/>
          <p:nvPr/>
        </p:nvCxnSpPr>
        <p:spPr>
          <a:xfrm>
            <a:off x="9172870" y="2803389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cteur droit 173"/>
          <p:cNvCxnSpPr/>
          <p:nvPr/>
        </p:nvCxnSpPr>
        <p:spPr>
          <a:xfrm>
            <a:off x="6613500" y="3312016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/>
          <p:cNvSpPr/>
          <p:nvPr/>
        </p:nvSpPr>
        <p:spPr>
          <a:xfrm>
            <a:off x="6613500" y="3103093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la filtration des graisses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79" name="Connecteur droit 178"/>
          <p:cNvCxnSpPr/>
          <p:nvPr/>
        </p:nvCxnSpPr>
        <p:spPr>
          <a:xfrm>
            <a:off x="9172870" y="3312016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Rectangle 183"/>
          <p:cNvSpPr/>
          <p:nvPr/>
        </p:nvSpPr>
        <p:spPr>
          <a:xfrm>
            <a:off x="9172870" y="3103093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85" name="Connecteur droit 184"/>
          <p:cNvCxnSpPr/>
          <p:nvPr/>
        </p:nvCxnSpPr>
        <p:spPr>
          <a:xfrm>
            <a:off x="6613499" y="3057137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cteur droit 185"/>
          <p:cNvCxnSpPr/>
          <p:nvPr/>
        </p:nvCxnSpPr>
        <p:spPr>
          <a:xfrm>
            <a:off x="9172869" y="305713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Rectangle 186"/>
          <p:cNvSpPr/>
          <p:nvPr/>
        </p:nvSpPr>
        <p:spPr>
          <a:xfrm>
            <a:off x="6613500" y="3377090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Consommation d’énergie en kW/h par an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02" name="Rectangle 201"/>
          <p:cNvSpPr/>
          <p:nvPr/>
        </p:nvSpPr>
        <p:spPr>
          <a:xfrm>
            <a:off x="9172870" y="3377090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80,5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203" name="Connecteur droit 202"/>
          <p:cNvCxnSpPr/>
          <p:nvPr/>
        </p:nvCxnSpPr>
        <p:spPr>
          <a:xfrm>
            <a:off x="6613499" y="69564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Rectangle 203"/>
          <p:cNvSpPr/>
          <p:nvPr/>
        </p:nvSpPr>
        <p:spPr>
          <a:xfrm>
            <a:off x="6613499" y="470802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Mode de fonctionnement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205" name="Connecteur droit 204"/>
          <p:cNvCxnSpPr/>
          <p:nvPr/>
        </p:nvCxnSpPr>
        <p:spPr>
          <a:xfrm>
            <a:off x="9172869" y="69564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ectangle 205"/>
          <p:cNvSpPr/>
          <p:nvPr/>
        </p:nvSpPr>
        <p:spPr>
          <a:xfrm>
            <a:off x="9172869" y="470802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Extraction et recyclage</a:t>
            </a:r>
            <a:endParaRPr lang="fr-FR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66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786378" y="4238517"/>
            <a:ext cx="4552679" cy="2363147"/>
            <a:chOff x="1049835" y="4238517"/>
            <a:chExt cx="3891643" cy="1582290"/>
          </a:xfrm>
        </p:grpSpPr>
        <p:sp>
          <p:nvSpPr>
            <p:cNvPr id="7" name="Rectangle 6"/>
            <p:cNvSpPr/>
            <p:nvPr/>
          </p:nvSpPr>
          <p:spPr>
            <a:xfrm>
              <a:off x="1049835" y="4238517"/>
              <a:ext cx="1856676" cy="16065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50" b="1" dirty="0" smtClean="0"/>
                <a:t>CARACTERISTIQUES GENERALES</a:t>
              </a:r>
              <a:endParaRPr lang="fr-FR" sz="1050" b="1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49835" y="4442429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Finition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49835" y="4642610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Débit d’aspiration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835" y="4842789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>
                  <a:solidFill>
                    <a:schemeClr val="tx1"/>
                  </a:solidFill>
                </a:rPr>
                <a:t>Type de Commandes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49835" y="5042968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Filtres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49835" y="5243148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Filtres charbon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49835" y="5443327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Eclairage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49835" y="5643506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Classe Energétique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Connecteur droit 23"/>
            <p:cNvCxnSpPr/>
            <p:nvPr/>
          </p:nvCxnSpPr>
          <p:spPr>
            <a:xfrm>
              <a:off x="1049835" y="4608291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>
              <a:off x="1049835" y="4791313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>
              <a:off x="1049835" y="5008650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>
              <a:off x="1049835" y="5203110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>
              <a:off x="1049835" y="5409009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>
              <a:off x="1049835" y="5614908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1049835" y="5820807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3084802" y="4238517"/>
              <a:ext cx="1856676" cy="16065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endParaRPr lang="fr-FR" sz="1050" b="1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084802" y="4442429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Crème / Inox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084802" y="4642610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500 m3/h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084802" y="4842789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Boutons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084802" y="5042968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Aluminium lavable en lave-vaisselle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084802" y="5243148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2 fournis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084802" y="5443327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LED (2 x 4 W)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084802" y="5643506"/>
              <a:ext cx="1856676" cy="14870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D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49" name="Connecteur droit 48"/>
            <p:cNvCxnSpPr/>
            <p:nvPr/>
          </p:nvCxnSpPr>
          <p:spPr>
            <a:xfrm>
              <a:off x="3084802" y="4608291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/>
            <p:nvPr/>
          </p:nvCxnSpPr>
          <p:spPr>
            <a:xfrm>
              <a:off x="3084802" y="4791313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>
              <a:off x="3084802" y="5008650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3084802" y="5203110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3084802" y="5409009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3084802" y="5614908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3084802" y="5820807"/>
              <a:ext cx="18566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9" name="ZoneTexte 318"/>
          <p:cNvSpPr txBox="1"/>
          <p:nvPr/>
        </p:nvSpPr>
        <p:spPr>
          <a:xfrm>
            <a:off x="713808" y="320846"/>
            <a:ext cx="1801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FF0000"/>
                </a:solidFill>
              </a:rPr>
              <a:t>SERIE </a:t>
            </a:r>
            <a:r>
              <a:rPr lang="fr-FR" sz="1600" b="1" dirty="0" smtClean="0">
                <a:solidFill>
                  <a:srgbClr val="FF0000"/>
                </a:solidFill>
              </a:rPr>
              <a:t>FUTURA</a:t>
            </a:r>
            <a:endParaRPr lang="fr-FR" sz="1600" b="1" dirty="0">
              <a:solidFill>
                <a:srgbClr val="FF0000"/>
              </a:solidFill>
            </a:endParaRPr>
          </a:p>
        </p:txBody>
      </p:sp>
      <p:sp>
        <p:nvSpPr>
          <p:cNvPr id="320" name="ZoneTexte 319"/>
          <p:cNvSpPr txBox="1"/>
          <p:nvPr/>
        </p:nvSpPr>
        <p:spPr>
          <a:xfrm>
            <a:off x="786378" y="786650"/>
            <a:ext cx="455267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b="1" dirty="0" smtClean="0"/>
              <a:t>K80 AM </a:t>
            </a:r>
            <a:r>
              <a:rPr lang="fr-FR" b="1" dirty="0" smtClean="0"/>
              <a:t>LCR </a:t>
            </a:r>
            <a:r>
              <a:rPr lang="fr-FR" b="1" dirty="0" smtClean="0"/>
              <a:t>D</a:t>
            </a:r>
            <a:endParaRPr lang="fr-FR" b="1" dirty="0"/>
          </a:p>
        </p:txBody>
      </p:sp>
      <p:sp>
        <p:nvSpPr>
          <p:cNvPr id="321" name="ZoneTexte 320"/>
          <p:cNvSpPr txBox="1"/>
          <p:nvPr/>
        </p:nvSpPr>
        <p:spPr>
          <a:xfrm>
            <a:off x="828181" y="1217011"/>
            <a:ext cx="1801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dirty="0" smtClean="0"/>
              <a:t>Hotte déco murale 80 cm</a:t>
            </a:r>
            <a:endParaRPr lang="fr-FR" sz="1200" b="1" i="1" dirty="0"/>
          </a:p>
        </p:txBody>
      </p:sp>
      <p:grpSp>
        <p:nvGrpSpPr>
          <p:cNvPr id="9" name="Groupe 8"/>
          <p:cNvGrpSpPr/>
          <p:nvPr/>
        </p:nvGrpSpPr>
        <p:grpSpPr>
          <a:xfrm>
            <a:off x="6613500" y="6448629"/>
            <a:ext cx="5310364" cy="341543"/>
            <a:chOff x="6961845" y="6448630"/>
            <a:chExt cx="4539316" cy="155438"/>
          </a:xfrm>
        </p:grpSpPr>
        <p:sp>
          <p:nvSpPr>
            <p:cNvPr id="311" name="Rectangle 310"/>
            <p:cNvSpPr/>
            <p:nvPr/>
          </p:nvSpPr>
          <p:spPr>
            <a:xfrm>
              <a:off x="6961845" y="6448630"/>
              <a:ext cx="2078949" cy="15303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200" b="1" dirty="0"/>
                <a:t>CODE EAN </a:t>
              </a:r>
              <a:r>
                <a:rPr lang="fr-FR" sz="1200" b="1" dirty="0" smtClean="0"/>
                <a:t>K80 AM </a:t>
              </a:r>
              <a:r>
                <a:rPr lang="fr-FR" sz="1200" b="1" dirty="0" smtClean="0"/>
                <a:t>LCR D</a:t>
              </a:r>
              <a:endParaRPr lang="fr-FR" sz="1200" b="1" dirty="0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9149602" y="6448630"/>
              <a:ext cx="2351559" cy="15543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1200" b="1" dirty="0" smtClean="0"/>
                <a:t>8 051 277 </a:t>
              </a:r>
              <a:r>
                <a:rPr lang="fr-FR" sz="1200" b="1" dirty="0" smtClean="0"/>
                <a:t>857 271</a:t>
              </a:r>
              <a:endParaRPr lang="fr-FR" sz="1200" b="1" dirty="0"/>
            </a:p>
          </p:txBody>
        </p:sp>
      </p:grpSp>
      <p:sp>
        <p:nvSpPr>
          <p:cNvPr id="102" name="Rectangle 101"/>
          <p:cNvSpPr/>
          <p:nvPr/>
        </p:nvSpPr>
        <p:spPr>
          <a:xfrm>
            <a:off x="6613503" y="261600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CARACTERISTIQUES TECHNIQUES</a:t>
            </a:r>
            <a:endParaRPr lang="fr-FR" sz="1050" b="1" dirty="0"/>
          </a:p>
        </p:txBody>
      </p:sp>
      <p:sp>
        <p:nvSpPr>
          <p:cNvPr id="104" name="Rectangle 103"/>
          <p:cNvSpPr/>
          <p:nvPr/>
        </p:nvSpPr>
        <p:spPr>
          <a:xfrm>
            <a:off x="6613501" y="945290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1000" dirty="0" err="1" smtClean="0">
                <a:solidFill>
                  <a:schemeClr val="tx1"/>
                </a:solidFill>
              </a:rPr>
              <a:t>Nbr</a:t>
            </a:r>
            <a:r>
              <a:rPr lang="fr-FR" sz="1000" dirty="0" smtClean="0">
                <a:solidFill>
                  <a:schemeClr val="tx1"/>
                </a:solidFill>
              </a:rPr>
              <a:t> de turbines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12" name="Connecteur droit 111"/>
          <p:cNvCxnSpPr/>
          <p:nvPr/>
        </p:nvCxnSpPr>
        <p:spPr>
          <a:xfrm>
            <a:off x="6613503" y="146180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/>
          <p:cNvCxnSpPr/>
          <p:nvPr/>
        </p:nvCxnSpPr>
        <p:spPr>
          <a:xfrm>
            <a:off x="6613503" y="94847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/>
          <p:cNvSpPr/>
          <p:nvPr/>
        </p:nvSpPr>
        <p:spPr>
          <a:xfrm>
            <a:off x="6613503" y="723632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err="1" smtClean="0">
                <a:solidFill>
                  <a:schemeClr val="tx1"/>
                </a:solidFill>
              </a:rPr>
              <a:t>Nbr</a:t>
            </a:r>
            <a:r>
              <a:rPr lang="fr-FR" sz="1000" dirty="0" smtClean="0">
                <a:solidFill>
                  <a:schemeClr val="tx1"/>
                </a:solidFill>
              </a:rPr>
              <a:t> de moteur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68" name="Rectangle 267"/>
          <p:cNvSpPr/>
          <p:nvPr/>
        </p:nvSpPr>
        <p:spPr>
          <a:xfrm>
            <a:off x="6613503" y="3667989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DIMENSIONS ET POIDS</a:t>
            </a:r>
            <a:endParaRPr lang="fr-FR" sz="1050" b="1" dirty="0"/>
          </a:p>
        </p:txBody>
      </p:sp>
      <p:sp>
        <p:nvSpPr>
          <p:cNvPr id="289" name="Rectangle 288"/>
          <p:cNvSpPr/>
          <p:nvPr/>
        </p:nvSpPr>
        <p:spPr>
          <a:xfrm>
            <a:off x="6613503" y="3893355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Dimensions </a:t>
            </a:r>
            <a:r>
              <a:rPr lang="fr-FR" sz="1000" dirty="0" smtClean="0">
                <a:solidFill>
                  <a:schemeClr val="tx1"/>
                </a:solidFill>
              </a:rPr>
              <a:t>hotte </a:t>
            </a:r>
            <a:r>
              <a:rPr lang="fr-FR" sz="1000" dirty="0">
                <a:solidFill>
                  <a:schemeClr val="tx1"/>
                </a:solidFill>
              </a:rPr>
              <a:t>(cm) - </a:t>
            </a:r>
            <a:r>
              <a:rPr lang="fr-FR" sz="1000" dirty="0" err="1">
                <a:solidFill>
                  <a:schemeClr val="tx1"/>
                </a:solidFill>
              </a:rPr>
              <a:t>HxLxP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6613503" y="4114581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Dimensions emballée (cm) - </a:t>
            </a:r>
            <a:r>
              <a:rPr lang="fr-FR" sz="1000" dirty="0" err="1">
                <a:solidFill>
                  <a:schemeClr val="tx1"/>
                </a:solidFill>
              </a:rPr>
              <a:t>HxLxP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6613503" y="4362864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Poids net /brut</a:t>
            </a:r>
          </a:p>
        </p:txBody>
      </p:sp>
      <p:sp>
        <p:nvSpPr>
          <p:cNvPr id="292" name="Rectangle 291"/>
          <p:cNvSpPr/>
          <p:nvPr/>
        </p:nvSpPr>
        <p:spPr>
          <a:xfrm>
            <a:off x="6613503" y="1750458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Branchement électrique </a:t>
            </a:r>
          </a:p>
        </p:txBody>
      </p:sp>
      <p:cxnSp>
        <p:nvCxnSpPr>
          <p:cNvPr id="294" name="Connecteur droit 293"/>
          <p:cNvCxnSpPr/>
          <p:nvPr/>
        </p:nvCxnSpPr>
        <p:spPr>
          <a:xfrm>
            <a:off x="6613503" y="407665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cteur droit 294"/>
          <p:cNvCxnSpPr/>
          <p:nvPr/>
        </p:nvCxnSpPr>
        <p:spPr>
          <a:xfrm>
            <a:off x="6613503" y="4305975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cteur droit 295"/>
          <p:cNvCxnSpPr/>
          <p:nvPr/>
        </p:nvCxnSpPr>
        <p:spPr>
          <a:xfrm>
            <a:off x="6613503" y="1712532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" name="Rectangle 313"/>
          <p:cNvSpPr/>
          <p:nvPr/>
        </p:nvSpPr>
        <p:spPr>
          <a:xfrm>
            <a:off x="6613503" y="1252881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Diamètre de sortie d’air (mm)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9172873" y="261600"/>
            <a:ext cx="2750995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cxnSp>
        <p:nvCxnSpPr>
          <p:cNvPr id="130" name="Connecteur droit 129"/>
          <p:cNvCxnSpPr/>
          <p:nvPr/>
        </p:nvCxnSpPr>
        <p:spPr>
          <a:xfrm>
            <a:off x="9172873" y="146180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/>
          <p:cNvCxnSpPr/>
          <p:nvPr/>
        </p:nvCxnSpPr>
        <p:spPr>
          <a:xfrm>
            <a:off x="9172873" y="94847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ectangle 177"/>
          <p:cNvSpPr/>
          <p:nvPr/>
        </p:nvSpPr>
        <p:spPr>
          <a:xfrm>
            <a:off x="9172873" y="723632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1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316" name="Rectangle 315"/>
          <p:cNvSpPr/>
          <p:nvPr/>
        </p:nvSpPr>
        <p:spPr>
          <a:xfrm>
            <a:off x="9172873" y="1252881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150/ 120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9172873" y="3684585"/>
            <a:ext cx="2750995" cy="1803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sp>
        <p:nvSpPr>
          <p:cNvPr id="299" name="Rectangle 298"/>
          <p:cNvSpPr/>
          <p:nvPr/>
        </p:nvSpPr>
        <p:spPr>
          <a:xfrm>
            <a:off x="9172873" y="3899829"/>
            <a:ext cx="2750995" cy="165016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smtClean="0">
                <a:solidFill>
                  <a:schemeClr val="tx1"/>
                </a:solidFill>
              </a:rPr>
              <a:t>98/54 x 80 x 46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9172873" y="4121966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87x61x38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9172873" y="4371271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7,5 / 9,4 kg</a:t>
            </a:r>
            <a:r>
              <a:rPr lang="fr-FR" sz="10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302" name="Rectangle 301"/>
          <p:cNvSpPr/>
          <p:nvPr/>
        </p:nvSpPr>
        <p:spPr>
          <a:xfrm>
            <a:off x="9172873" y="1750458"/>
            <a:ext cx="2750995" cy="16501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230 </a:t>
            </a:r>
            <a:r>
              <a:rPr lang="fr-FR" sz="1000" dirty="0">
                <a:solidFill>
                  <a:schemeClr val="tx1"/>
                </a:solidFill>
              </a:rPr>
              <a:t>V, </a:t>
            </a:r>
            <a:r>
              <a:rPr lang="fr-FR" sz="1000" dirty="0" smtClean="0">
                <a:solidFill>
                  <a:schemeClr val="tx1"/>
                </a:solidFill>
              </a:rPr>
              <a:t>50 Hz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304" name="Connecteur droit 303"/>
          <p:cNvCxnSpPr/>
          <p:nvPr/>
        </p:nvCxnSpPr>
        <p:spPr>
          <a:xfrm>
            <a:off x="9172873" y="408388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cteur droit 304"/>
          <p:cNvCxnSpPr/>
          <p:nvPr/>
        </p:nvCxnSpPr>
        <p:spPr>
          <a:xfrm>
            <a:off x="9172873" y="4314150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cteur droit 305"/>
          <p:cNvCxnSpPr/>
          <p:nvPr/>
        </p:nvCxnSpPr>
        <p:spPr>
          <a:xfrm>
            <a:off x="9172873" y="1715552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Rectangle 162"/>
          <p:cNvSpPr/>
          <p:nvPr/>
        </p:nvSpPr>
        <p:spPr>
          <a:xfrm>
            <a:off x="9172871" y="990253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164" name="Connecteur droit 163"/>
          <p:cNvCxnSpPr/>
          <p:nvPr/>
        </p:nvCxnSpPr>
        <p:spPr>
          <a:xfrm>
            <a:off x="6613501" y="1206925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164"/>
          <p:cNvCxnSpPr/>
          <p:nvPr/>
        </p:nvCxnSpPr>
        <p:spPr>
          <a:xfrm>
            <a:off x="9172871" y="1206925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165"/>
          <p:cNvCxnSpPr/>
          <p:nvPr/>
        </p:nvCxnSpPr>
        <p:spPr>
          <a:xfrm>
            <a:off x="6613501" y="1715552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ectangle 166"/>
          <p:cNvSpPr/>
          <p:nvPr/>
        </p:nvSpPr>
        <p:spPr>
          <a:xfrm>
            <a:off x="6613501" y="1506629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Niveau sonore (min / max)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9172871" y="1506629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50 / 67 dB(A)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70" name="Connecteur droit 169"/>
          <p:cNvCxnSpPr/>
          <p:nvPr/>
        </p:nvCxnSpPr>
        <p:spPr>
          <a:xfrm>
            <a:off x="6613500" y="146067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cteur droit 170"/>
          <p:cNvCxnSpPr/>
          <p:nvPr/>
        </p:nvCxnSpPr>
        <p:spPr>
          <a:xfrm>
            <a:off x="9172870" y="146067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ectangle 171"/>
          <p:cNvSpPr/>
          <p:nvPr/>
        </p:nvSpPr>
        <p:spPr>
          <a:xfrm>
            <a:off x="6613501" y="1999906"/>
            <a:ext cx="2432080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50" b="1" dirty="0" smtClean="0"/>
              <a:t>ETIQUETTE ENERGIE</a:t>
            </a:r>
            <a:endParaRPr lang="fr-FR" sz="1050" b="1" dirty="0"/>
          </a:p>
        </p:txBody>
      </p:sp>
      <p:sp>
        <p:nvSpPr>
          <p:cNvPr id="175" name="Rectangle 174"/>
          <p:cNvSpPr/>
          <p:nvPr/>
        </p:nvSpPr>
        <p:spPr>
          <a:xfrm>
            <a:off x="6613500" y="2442296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l’évacuation des vapeurs et des fumées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80" name="Connecteur droit 179"/>
          <p:cNvCxnSpPr/>
          <p:nvPr/>
        </p:nvCxnSpPr>
        <p:spPr>
          <a:xfrm>
            <a:off x="6613501" y="3058267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cteur droit 180"/>
          <p:cNvCxnSpPr/>
          <p:nvPr/>
        </p:nvCxnSpPr>
        <p:spPr>
          <a:xfrm>
            <a:off x="6613501" y="2445480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ectangle 181"/>
          <p:cNvSpPr/>
          <p:nvPr/>
        </p:nvSpPr>
        <p:spPr>
          <a:xfrm>
            <a:off x="6613501" y="2220638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énergie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6613501" y="2849344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l’éclairage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9172871" y="1999906"/>
            <a:ext cx="2750995" cy="17754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1050" b="1" dirty="0"/>
          </a:p>
        </p:txBody>
      </p:sp>
      <p:cxnSp>
        <p:nvCxnSpPr>
          <p:cNvPr id="189" name="Connecteur droit 188"/>
          <p:cNvCxnSpPr/>
          <p:nvPr/>
        </p:nvCxnSpPr>
        <p:spPr>
          <a:xfrm>
            <a:off x="9172871" y="305826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189"/>
          <p:cNvCxnSpPr/>
          <p:nvPr/>
        </p:nvCxnSpPr>
        <p:spPr>
          <a:xfrm>
            <a:off x="9172871" y="2445480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9172871" y="2220638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9172871" y="2849344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9172870" y="2487259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E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94" name="Connecteur droit 193"/>
          <p:cNvCxnSpPr/>
          <p:nvPr/>
        </p:nvCxnSpPr>
        <p:spPr>
          <a:xfrm>
            <a:off x="6613500" y="2803389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cteur droit 194"/>
          <p:cNvCxnSpPr/>
          <p:nvPr/>
        </p:nvCxnSpPr>
        <p:spPr>
          <a:xfrm>
            <a:off x="9172870" y="2803389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cteur droit 195"/>
          <p:cNvCxnSpPr/>
          <p:nvPr/>
        </p:nvCxnSpPr>
        <p:spPr>
          <a:xfrm>
            <a:off x="6613500" y="3312016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Rectangle 196"/>
          <p:cNvSpPr/>
          <p:nvPr/>
        </p:nvSpPr>
        <p:spPr>
          <a:xfrm>
            <a:off x="6613500" y="3103093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Classe d’efficacité de la filtration des graisses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98" name="Connecteur droit 197"/>
          <p:cNvCxnSpPr/>
          <p:nvPr/>
        </p:nvCxnSpPr>
        <p:spPr>
          <a:xfrm>
            <a:off x="9172870" y="3312016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Rectangle 198"/>
          <p:cNvSpPr/>
          <p:nvPr/>
        </p:nvSpPr>
        <p:spPr>
          <a:xfrm>
            <a:off x="9172870" y="3103093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200" name="Connecteur droit 199"/>
          <p:cNvCxnSpPr/>
          <p:nvPr/>
        </p:nvCxnSpPr>
        <p:spPr>
          <a:xfrm>
            <a:off x="6613499" y="3057137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cteur droit 200"/>
          <p:cNvCxnSpPr/>
          <p:nvPr/>
        </p:nvCxnSpPr>
        <p:spPr>
          <a:xfrm>
            <a:off x="9172869" y="3057137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6613500" y="3377090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Consommation d’énergie en kW/h par an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9172870" y="3377090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80,5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30869" y="3691817"/>
            <a:ext cx="338681" cy="34732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X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4496378" y="3691817"/>
            <a:ext cx="338681" cy="34732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/>
              <a:t>VI</a:t>
            </a:r>
            <a:endParaRPr lang="fr-FR" sz="1600" b="1" dirty="0"/>
          </a:p>
        </p:txBody>
      </p:sp>
      <p:sp>
        <p:nvSpPr>
          <p:cNvPr id="132" name="Rectangle 131"/>
          <p:cNvSpPr/>
          <p:nvPr/>
        </p:nvSpPr>
        <p:spPr>
          <a:xfrm>
            <a:off x="4961887" y="3691817"/>
            <a:ext cx="338681" cy="347324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b="1" dirty="0" smtClean="0"/>
              <a:t>NR</a:t>
            </a:r>
            <a:endParaRPr lang="fr-FR" sz="1600" b="1" dirty="0"/>
          </a:p>
        </p:txBody>
      </p:sp>
      <p:pic>
        <p:nvPicPr>
          <p:cNvPr id="134" name="Immagin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095" y="4638861"/>
            <a:ext cx="1381392" cy="1632986"/>
          </a:xfrm>
          <a:prstGeom prst="rect">
            <a:avLst/>
          </a:prstGeom>
        </p:spPr>
      </p:pic>
      <p:pic>
        <p:nvPicPr>
          <p:cNvPr id="103" name="Image 102" descr="HOC creme.jpg"/>
          <p:cNvPicPr>
            <a:picLocks noChangeAspect="1"/>
          </p:cNvPicPr>
          <p:nvPr/>
        </p:nvPicPr>
        <p:blipFill>
          <a:blip r:embed="rId3" cstate="print"/>
          <a:srcRect l="12072" r="13424"/>
          <a:stretch>
            <a:fillRect/>
          </a:stretch>
        </p:blipFill>
        <p:spPr>
          <a:xfrm>
            <a:off x="786378" y="1829650"/>
            <a:ext cx="2350464" cy="1988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06" name="Connecteur droit 105"/>
          <p:cNvCxnSpPr/>
          <p:nvPr/>
        </p:nvCxnSpPr>
        <p:spPr>
          <a:xfrm>
            <a:off x="6613499" y="695644"/>
            <a:ext cx="2432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6613499" y="470802"/>
            <a:ext cx="2432080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Mode de fonctionnement</a:t>
            </a:r>
            <a:endParaRPr lang="fr-FR" sz="1000" dirty="0">
              <a:solidFill>
                <a:schemeClr val="tx1"/>
              </a:solidFill>
            </a:endParaRPr>
          </a:p>
        </p:txBody>
      </p:sp>
      <p:cxnSp>
        <p:nvCxnSpPr>
          <p:cNvPr id="108" name="Connecteur droit 107"/>
          <p:cNvCxnSpPr/>
          <p:nvPr/>
        </p:nvCxnSpPr>
        <p:spPr>
          <a:xfrm>
            <a:off x="9172869" y="695644"/>
            <a:ext cx="27509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9172869" y="470802"/>
            <a:ext cx="2750995" cy="1643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1000" dirty="0" smtClean="0">
                <a:solidFill>
                  <a:schemeClr val="tx1"/>
                </a:solidFill>
              </a:rPr>
              <a:t>Extraction et recyclage</a:t>
            </a:r>
            <a:endParaRPr lang="fr-FR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20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678</Words>
  <Application>Microsoft Office PowerPoint</Application>
  <PresentationFormat>Grand écran</PresentationFormat>
  <Paragraphs>216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Roy</dc:creator>
  <cp:lastModifiedBy>Caroline Roy</cp:lastModifiedBy>
  <cp:revision>20</cp:revision>
  <cp:lastPrinted>2015-08-26T10:51:33Z</cp:lastPrinted>
  <dcterms:created xsi:type="dcterms:W3CDTF">2015-08-25T08:55:40Z</dcterms:created>
  <dcterms:modified xsi:type="dcterms:W3CDTF">2015-08-26T12:01:51Z</dcterms:modified>
</cp:coreProperties>
</file>