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56" y="90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05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1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17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36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91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40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51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59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21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21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47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1258-3604-4C29-8168-E1A05A740E91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4E32D-51C6-42E4-820A-80D915FD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06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786378" y="4238517"/>
            <a:ext cx="4552679" cy="2363147"/>
            <a:chOff x="1049835" y="4238517"/>
            <a:chExt cx="3891643" cy="1582290"/>
          </a:xfrm>
        </p:grpSpPr>
        <p:sp>
          <p:nvSpPr>
            <p:cNvPr id="7" name="Rectangle 6"/>
            <p:cNvSpPr/>
            <p:nvPr/>
          </p:nvSpPr>
          <p:spPr>
            <a:xfrm>
              <a:off x="1049835" y="4238517"/>
              <a:ext cx="1856676" cy="1606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50" b="1" dirty="0" smtClean="0"/>
                <a:t>CARACTERISTIQUES GENERALES</a:t>
              </a:r>
              <a:endParaRPr lang="fr-FR" sz="105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9835" y="444242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Finition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35" y="4642610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Débit d’aspiration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35" y="484278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>
                  <a:solidFill>
                    <a:schemeClr val="tx1"/>
                  </a:solidFill>
                </a:rPr>
                <a:t>Type de Commandes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49835" y="504296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Filtres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49835" y="524314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Filtres charbon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9835" y="5443327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Eclairage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49835" y="5643506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Classe Energétique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1049835" y="4608291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1049835" y="4791313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1049835" y="500865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049835" y="520311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1049835" y="5409009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1049835" y="5614908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049835" y="5820807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084802" y="4238517"/>
              <a:ext cx="1856676" cy="1606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105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84802" y="444242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Inox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84802" y="4642610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500 m3/h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84802" y="484278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Boutons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084802" y="504296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Aluminium lavable en lave-vaisselle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84802" y="524314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2 fournis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84802" y="5443327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LED (2 x 4 W)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84802" y="5643506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3084802" y="4608291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3084802" y="4791313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3084802" y="500865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3084802" y="520311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3084802" y="5409009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3084802" y="5614908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3084802" y="5820807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ZoneTexte 318"/>
          <p:cNvSpPr txBox="1"/>
          <p:nvPr/>
        </p:nvSpPr>
        <p:spPr>
          <a:xfrm>
            <a:off x="713808" y="320846"/>
            <a:ext cx="1801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SERIE </a:t>
            </a:r>
            <a:r>
              <a:rPr lang="fr-FR" sz="1600" b="1" dirty="0" smtClean="0">
                <a:solidFill>
                  <a:srgbClr val="FF0000"/>
                </a:solidFill>
              </a:rPr>
              <a:t>FUTURA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786378" y="786650"/>
            <a:ext cx="455267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/>
              <a:t>K80 AM LX D</a:t>
            </a:r>
            <a:endParaRPr lang="fr-FR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828181" y="1217011"/>
            <a:ext cx="180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Hotte déco murale 80 cm</a:t>
            </a:r>
            <a:endParaRPr lang="fr-FR" sz="1200" b="1" i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6613500" y="6448629"/>
            <a:ext cx="5310364" cy="341543"/>
            <a:chOff x="6961845" y="6448630"/>
            <a:chExt cx="4539316" cy="155438"/>
          </a:xfrm>
        </p:grpSpPr>
        <p:sp>
          <p:nvSpPr>
            <p:cNvPr id="311" name="Rectangle 310"/>
            <p:cNvSpPr/>
            <p:nvPr/>
          </p:nvSpPr>
          <p:spPr>
            <a:xfrm>
              <a:off x="6961845" y="6448630"/>
              <a:ext cx="2078949" cy="1530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/>
                <a:t>CODE EAN </a:t>
              </a:r>
              <a:r>
                <a:rPr lang="fr-FR" sz="1200" b="1" dirty="0" smtClean="0"/>
                <a:t>K80 AM LX D</a:t>
              </a:r>
              <a:endParaRPr lang="fr-FR" sz="1200" b="1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9149602" y="6448630"/>
              <a:ext cx="2351559" cy="15543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 smtClean="0"/>
                <a:t>8 051 277 857 295</a:t>
              </a:r>
              <a:endParaRPr lang="fr-FR" sz="1200" b="1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030869" y="3691817"/>
            <a:ext cx="338681" cy="3473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N</a:t>
            </a:r>
            <a:endParaRPr lang="fr-FR" sz="1600" b="1" dirty="0"/>
          </a:p>
        </p:txBody>
      </p:sp>
      <p:sp>
        <p:nvSpPr>
          <p:cNvPr id="129" name="Rectangle 128"/>
          <p:cNvSpPr/>
          <p:nvPr/>
        </p:nvSpPr>
        <p:spPr>
          <a:xfrm>
            <a:off x="4496378" y="3691817"/>
            <a:ext cx="338681" cy="347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CR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961887" y="3691817"/>
            <a:ext cx="338681" cy="34732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VI</a:t>
            </a:r>
            <a:endParaRPr lang="fr-FR" sz="1600" b="1" dirty="0"/>
          </a:p>
        </p:txBody>
      </p:sp>
      <p:pic>
        <p:nvPicPr>
          <p:cNvPr id="133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028" y="1604579"/>
            <a:ext cx="2496540" cy="2496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4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5" y="4638861"/>
            <a:ext cx="1381392" cy="1632986"/>
          </a:xfrm>
          <a:prstGeom prst="rect">
            <a:avLst/>
          </a:prstGeom>
        </p:spPr>
      </p:pic>
      <p:sp>
        <p:nvSpPr>
          <p:cNvPr id="103" name="Rectangle 102"/>
          <p:cNvSpPr/>
          <p:nvPr/>
        </p:nvSpPr>
        <p:spPr>
          <a:xfrm>
            <a:off x="6613503" y="261600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TECHNIQUES</a:t>
            </a:r>
            <a:endParaRPr lang="fr-FR" sz="1050" b="1" dirty="0"/>
          </a:p>
        </p:txBody>
      </p:sp>
      <p:sp>
        <p:nvSpPr>
          <p:cNvPr id="105" name="Rectangle 104"/>
          <p:cNvSpPr/>
          <p:nvPr/>
        </p:nvSpPr>
        <p:spPr>
          <a:xfrm>
            <a:off x="6613501" y="9452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turbines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>
            <a:off x="6613503" y="146180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6613503" y="9484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6613503" y="72363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moteur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613503" y="3667989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DIMENSIONS ET POIDS</a:t>
            </a:r>
            <a:endParaRPr lang="fr-FR" sz="1050" b="1" dirty="0"/>
          </a:p>
        </p:txBody>
      </p:sp>
      <p:sp>
        <p:nvSpPr>
          <p:cNvPr id="110" name="Rectangle 109"/>
          <p:cNvSpPr/>
          <p:nvPr/>
        </p:nvSpPr>
        <p:spPr>
          <a:xfrm>
            <a:off x="6613503" y="3893355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</a:t>
            </a:r>
            <a:r>
              <a:rPr lang="fr-FR" sz="1000" dirty="0" smtClean="0">
                <a:solidFill>
                  <a:schemeClr val="tx1"/>
                </a:solidFill>
              </a:rPr>
              <a:t>hotte </a:t>
            </a:r>
            <a:r>
              <a:rPr lang="fr-FR" sz="1000" dirty="0">
                <a:solidFill>
                  <a:schemeClr val="tx1"/>
                </a:solidFill>
              </a:rPr>
              <a:t>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613503" y="41145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emballée 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613503" y="436286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6613503" y="175045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116" name="Connecteur droit 115"/>
          <p:cNvCxnSpPr/>
          <p:nvPr/>
        </p:nvCxnSpPr>
        <p:spPr>
          <a:xfrm>
            <a:off x="6613503" y="407665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6613503" y="430597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6613503" y="171253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6613503" y="12528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Diamètre de sortie d’air (mm)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9172873" y="261600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24" name="Connecteur droit 123"/>
          <p:cNvCxnSpPr/>
          <p:nvPr/>
        </p:nvCxnSpPr>
        <p:spPr>
          <a:xfrm>
            <a:off x="9172873" y="146180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9172873" y="9484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9172873" y="72363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9172873" y="1252881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150/ 120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9172873" y="3684585"/>
            <a:ext cx="2750995" cy="180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135" name="Rectangle 134"/>
          <p:cNvSpPr/>
          <p:nvPr/>
        </p:nvSpPr>
        <p:spPr>
          <a:xfrm>
            <a:off x="9172873" y="3899829"/>
            <a:ext cx="2750995" cy="165016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smtClean="0">
                <a:solidFill>
                  <a:schemeClr val="tx1"/>
                </a:solidFill>
              </a:rPr>
              <a:t>98/54 x 80 x 46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9172873" y="4121966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87x61x38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9172873" y="4371271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7,5 / 9,4 kg</a:t>
            </a:r>
            <a:r>
              <a:rPr lang="fr-FR" sz="1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9172873" y="1750458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230 </a:t>
            </a:r>
            <a:r>
              <a:rPr lang="fr-FR" sz="1000" dirty="0">
                <a:solidFill>
                  <a:schemeClr val="tx1"/>
                </a:solidFill>
              </a:rPr>
              <a:t>V, </a:t>
            </a:r>
            <a:r>
              <a:rPr lang="fr-FR" sz="1000" dirty="0" smtClean="0">
                <a:solidFill>
                  <a:schemeClr val="tx1"/>
                </a:solidFill>
              </a:rPr>
              <a:t>50 Hz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39" name="Connecteur droit 138"/>
          <p:cNvCxnSpPr/>
          <p:nvPr/>
        </p:nvCxnSpPr>
        <p:spPr>
          <a:xfrm>
            <a:off x="9172873" y="408388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>
            <a:off x="9172873" y="431415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9172873" y="1715552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9172871" y="99025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43" name="Connecteur droit 142"/>
          <p:cNvCxnSpPr/>
          <p:nvPr/>
        </p:nvCxnSpPr>
        <p:spPr>
          <a:xfrm>
            <a:off x="6613501" y="120692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143"/>
          <p:cNvCxnSpPr/>
          <p:nvPr/>
        </p:nvCxnSpPr>
        <p:spPr>
          <a:xfrm>
            <a:off x="9172871" y="1206925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6613501" y="171555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6613501" y="1506629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Niveau sonore (min / max)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9172871" y="150662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 / 67 dB(A)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48" name="Connecteur droit 147"/>
          <p:cNvCxnSpPr/>
          <p:nvPr/>
        </p:nvCxnSpPr>
        <p:spPr>
          <a:xfrm>
            <a:off x="6613500" y="14606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148"/>
          <p:cNvCxnSpPr/>
          <p:nvPr/>
        </p:nvCxnSpPr>
        <p:spPr>
          <a:xfrm>
            <a:off x="9172870" y="14606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6613501" y="1999906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ETIQUETTE ENERGIE</a:t>
            </a:r>
            <a:endParaRPr lang="fr-FR" sz="1050" b="1" dirty="0"/>
          </a:p>
        </p:txBody>
      </p:sp>
      <p:sp>
        <p:nvSpPr>
          <p:cNvPr id="151" name="Rectangle 150"/>
          <p:cNvSpPr/>
          <p:nvPr/>
        </p:nvSpPr>
        <p:spPr>
          <a:xfrm>
            <a:off x="6613500" y="2442296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l’évacuation des vapeurs et des fumées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52" name="Connecteur droit 151"/>
          <p:cNvCxnSpPr/>
          <p:nvPr/>
        </p:nvCxnSpPr>
        <p:spPr>
          <a:xfrm>
            <a:off x="6613501" y="305826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>
            <a:off x="6613501" y="2445480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6613501" y="222063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énergie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613501" y="284934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9172871" y="1999906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57" name="Connecteur droit 156"/>
          <p:cNvCxnSpPr/>
          <p:nvPr/>
        </p:nvCxnSpPr>
        <p:spPr>
          <a:xfrm>
            <a:off x="9172871" y="305826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/>
          <p:cNvCxnSpPr/>
          <p:nvPr/>
        </p:nvCxnSpPr>
        <p:spPr>
          <a:xfrm>
            <a:off x="9172871" y="244548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9172871" y="2220638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9172871" y="2849344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9172870" y="248725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62" name="Connecteur droit 161"/>
          <p:cNvCxnSpPr/>
          <p:nvPr/>
        </p:nvCxnSpPr>
        <p:spPr>
          <a:xfrm>
            <a:off x="6613500" y="280338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>
          <a:xfrm>
            <a:off x="9172870" y="280338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/>
        </p:nvCxnSpPr>
        <p:spPr>
          <a:xfrm>
            <a:off x="6613500" y="3312016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6613500" y="3103093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la filtration des graisses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77" name="Connecteur droit 176"/>
          <p:cNvCxnSpPr/>
          <p:nvPr/>
        </p:nvCxnSpPr>
        <p:spPr>
          <a:xfrm>
            <a:off x="9172870" y="3312016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9172870" y="310309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84" name="Connecteur droit 183"/>
          <p:cNvCxnSpPr/>
          <p:nvPr/>
        </p:nvCxnSpPr>
        <p:spPr>
          <a:xfrm>
            <a:off x="6613499" y="305713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184"/>
          <p:cNvCxnSpPr/>
          <p:nvPr/>
        </p:nvCxnSpPr>
        <p:spPr>
          <a:xfrm>
            <a:off x="9172869" y="305713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6613500" y="33770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Consommation d’énergie en kW/h par an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9172870" y="3377090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80,5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2" name="Connecteur droit 201"/>
          <p:cNvCxnSpPr/>
          <p:nvPr/>
        </p:nvCxnSpPr>
        <p:spPr>
          <a:xfrm>
            <a:off x="6613499" y="69564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ctangle 202"/>
          <p:cNvSpPr/>
          <p:nvPr/>
        </p:nvSpPr>
        <p:spPr>
          <a:xfrm>
            <a:off x="6613499" y="47080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Mode de fonctionnement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4" name="Connecteur droit 203"/>
          <p:cNvCxnSpPr/>
          <p:nvPr/>
        </p:nvCxnSpPr>
        <p:spPr>
          <a:xfrm>
            <a:off x="9172869" y="69564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9172869" y="47080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Extraction et recyclage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786378" y="4238517"/>
            <a:ext cx="4552679" cy="2363147"/>
            <a:chOff x="1049835" y="4238517"/>
            <a:chExt cx="3891643" cy="1582290"/>
          </a:xfrm>
        </p:grpSpPr>
        <p:sp>
          <p:nvSpPr>
            <p:cNvPr id="7" name="Rectangle 6"/>
            <p:cNvSpPr/>
            <p:nvPr/>
          </p:nvSpPr>
          <p:spPr>
            <a:xfrm>
              <a:off x="1049835" y="4238517"/>
              <a:ext cx="1856676" cy="1606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50" b="1" dirty="0" smtClean="0"/>
                <a:t>CARACTERISTIQUES GENERALES</a:t>
              </a:r>
              <a:endParaRPr lang="fr-FR" sz="105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9835" y="444242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Finition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35" y="4642610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Débit d’aspiration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35" y="484278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>
                  <a:solidFill>
                    <a:schemeClr val="tx1"/>
                  </a:solidFill>
                </a:rPr>
                <a:t>Type de Commandes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49835" y="504296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Filtres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49835" y="524314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Filtres charbon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9835" y="5443327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Eclairage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49835" y="5643506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Classe Energétique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1049835" y="4608291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1049835" y="4791313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1049835" y="500865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049835" y="520311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1049835" y="5409009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1049835" y="5614908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049835" y="5820807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084802" y="4238517"/>
              <a:ext cx="1856676" cy="1606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105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84802" y="444242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Noir / Inox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84802" y="4642610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500 m3/h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84802" y="484278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Boutons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084802" y="504296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Aluminium lavable en lave-vaisselle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84802" y="524314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2 fournis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84802" y="5443327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LED (2 x 4 W)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84802" y="5643506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3084802" y="4608291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3084802" y="4791313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3084802" y="500865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3084802" y="520311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3084802" y="5409009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3084802" y="5614908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3084802" y="5820807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ZoneTexte 318"/>
          <p:cNvSpPr txBox="1"/>
          <p:nvPr/>
        </p:nvSpPr>
        <p:spPr>
          <a:xfrm>
            <a:off x="713808" y="320846"/>
            <a:ext cx="1801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SERIE </a:t>
            </a:r>
            <a:r>
              <a:rPr lang="fr-FR" sz="1600" b="1" dirty="0" smtClean="0">
                <a:solidFill>
                  <a:srgbClr val="FF0000"/>
                </a:solidFill>
              </a:rPr>
              <a:t>FUTURA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786378" y="786650"/>
            <a:ext cx="455267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/>
              <a:t>K80 AM </a:t>
            </a:r>
            <a:r>
              <a:rPr lang="fr-FR" b="1" dirty="0" smtClean="0"/>
              <a:t>LN </a:t>
            </a:r>
            <a:r>
              <a:rPr lang="fr-FR" b="1" dirty="0" smtClean="0"/>
              <a:t>D</a:t>
            </a:r>
            <a:endParaRPr lang="fr-FR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828181" y="1217011"/>
            <a:ext cx="180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Hotte déco murale 80 cm</a:t>
            </a:r>
            <a:endParaRPr lang="fr-FR" sz="1200" b="1" i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6613500" y="6448629"/>
            <a:ext cx="5310364" cy="341543"/>
            <a:chOff x="6961845" y="6448630"/>
            <a:chExt cx="4539316" cy="155438"/>
          </a:xfrm>
        </p:grpSpPr>
        <p:sp>
          <p:nvSpPr>
            <p:cNvPr id="311" name="Rectangle 310"/>
            <p:cNvSpPr/>
            <p:nvPr/>
          </p:nvSpPr>
          <p:spPr>
            <a:xfrm>
              <a:off x="6961845" y="6448630"/>
              <a:ext cx="2078949" cy="1530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/>
                <a:t>CODE EAN </a:t>
              </a:r>
              <a:r>
                <a:rPr lang="fr-FR" sz="1200" b="1" dirty="0" smtClean="0"/>
                <a:t>K80 AM </a:t>
              </a:r>
              <a:r>
                <a:rPr lang="fr-FR" sz="1200" b="1" dirty="0" smtClean="0"/>
                <a:t>LN </a:t>
              </a:r>
              <a:r>
                <a:rPr lang="fr-FR" sz="1200" b="1" dirty="0" smtClean="0"/>
                <a:t>D</a:t>
              </a:r>
              <a:endParaRPr lang="fr-FR" sz="1200" b="1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9149602" y="6448630"/>
              <a:ext cx="2351559" cy="15543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 smtClean="0"/>
                <a:t>8 051 277 </a:t>
              </a:r>
              <a:r>
                <a:rPr lang="fr-FR" sz="1200" b="1" dirty="0" smtClean="0"/>
                <a:t>857 257</a:t>
              </a:r>
              <a:endParaRPr lang="fr-FR" sz="1200" b="1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030869" y="3691817"/>
            <a:ext cx="338681" cy="3473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X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96378" y="3691817"/>
            <a:ext cx="338681" cy="347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CR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961887" y="3691817"/>
            <a:ext cx="338681" cy="34732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VI</a:t>
            </a:r>
            <a:endParaRPr lang="fr-FR" sz="1600" b="1" dirty="0"/>
          </a:p>
        </p:txBody>
      </p:sp>
      <p:pic>
        <p:nvPicPr>
          <p:cNvPr id="134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5" y="4638861"/>
            <a:ext cx="1381392" cy="1632986"/>
          </a:xfrm>
          <a:prstGeom prst="rect">
            <a:avLst/>
          </a:prstGeom>
        </p:spPr>
      </p:pic>
      <p:pic>
        <p:nvPicPr>
          <p:cNvPr id="103" name="Image 102" descr="HOC noire.jpg"/>
          <p:cNvPicPr>
            <a:picLocks noChangeAspect="1"/>
          </p:cNvPicPr>
          <p:nvPr/>
        </p:nvPicPr>
        <p:blipFill>
          <a:blip r:embed="rId3" cstate="print"/>
          <a:srcRect l="13556" r="11173"/>
          <a:stretch>
            <a:fillRect/>
          </a:stretch>
        </p:blipFill>
        <p:spPr>
          <a:xfrm>
            <a:off x="846080" y="1754612"/>
            <a:ext cx="2528322" cy="2189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6" name="Rectangle 105"/>
          <p:cNvSpPr/>
          <p:nvPr/>
        </p:nvSpPr>
        <p:spPr>
          <a:xfrm>
            <a:off x="6613503" y="261600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TECHNIQUES</a:t>
            </a:r>
            <a:endParaRPr lang="fr-FR" sz="1050" b="1" dirty="0"/>
          </a:p>
        </p:txBody>
      </p:sp>
      <p:sp>
        <p:nvSpPr>
          <p:cNvPr id="107" name="Rectangle 106"/>
          <p:cNvSpPr/>
          <p:nvPr/>
        </p:nvSpPr>
        <p:spPr>
          <a:xfrm>
            <a:off x="6613501" y="9452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turbines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08" name="Connecteur droit 107"/>
          <p:cNvCxnSpPr/>
          <p:nvPr/>
        </p:nvCxnSpPr>
        <p:spPr>
          <a:xfrm>
            <a:off x="6613503" y="146180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>
            <a:off x="6613503" y="9484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6613503" y="72363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moteur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613503" y="3667989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DIMENSIONS ET POIDS</a:t>
            </a:r>
            <a:endParaRPr lang="fr-FR" sz="1050" b="1" dirty="0"/>
          </a:p>
        </p:txBody>
      </p:sp>
      <p:sp>
        <p:nvSpPr>
          <p:cNvPr id="114" name="Rectangle 113"/>
          <p:cNvSpPr/>
          <p:nvPr/>
        </p:nvSpPr>
        <p:spPr>
          <a:xfrm>
            <a:off x="6613503" y="3893355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</a:t>
            </a:r>
            <a:r>
              <a:rPr lang="fr-FR" sz="1000" dirty="0" smtClean="0">
                <a:solidFill>
                  <a:schemeClr val="tx1"/>
                </a:solidFill>
              </a:rPr>
              <a:t>hotte </a:t>
            </a:r>
            <a:r>
              <a:rPr lang="fr-FR" sz="1000" dirty="0">
                <a:solidFill>
                  <a:schemeClr val="tx1"/>
                </a:solidFill>
              </a:rPr>
              <a:t>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613503" y="41145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emballée 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613503" y="436286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6613503" y="175045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118" name="Connecteur droit 117"/>
          <p:cNvCxnSpPr/>
          <p:nvPr/>
        </p:nvCxnSpPr>
        <p:spPr>
          <a:xfrm>
            <a:off x="6613503" y="407665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6613503" y="430597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6613503" y="171253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613503" y="12528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Diamètre de sortie d’air (mm)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9172873" y="261600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26" name="Connecteur droit 125"/>
          <p:cNvCxnSpPr/>
          <p:nvPr/>
        </p:nvCxnSpPr>
        <p:spPr>
          <a:xfrm>
            <a:off x="9172873" y="146180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9172873" y="9484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9172873" y="72363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9172873" y="1252881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150/ 120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9172873" y="3684585"/>
            <a:ext cx="2750995" cy="180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137" name="Rectangle 136"/>
          <p:cNvSpPr/>
          <p:nvPr/>
        </p:nvSpPr>
        <p:spPr>
          <a:xfrm>
            <a:off x="9172873" y="3899829"/>
            <a:ext cx="2750995" cy="165016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smtClean="0">
                <a:solidFill>
                  <a:schemeClr val="tx1"/>
                </a:solidFill>
              </a:rPr>
              <a:t>98/54 x 80 x 46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9172873" y="4121966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87x61x38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9172873" y="4371271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7,5 / 9,4 kg</a:t>
            </a:r>
            <a:r>
              <a:rPr lang="fr-FR" sz="1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9172873" y="1750458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230 </a:t>
            </a:r>
            <a:r>
              <a:rPr lang="fr-FR" sz="1000" dirty="0">
                <a:solidFill>
                  <a:schemeClr val="tx1"/>
                </a:solidFill>
              </a:rPr>
              <a:t>V, </a:t>
            </a:r>
            <a:r>
              <a:rPr lang="fr-FR" sz="1000" dirty="0" smtClean="0">
                <a:solidFill>
                  <a:schemeClr val="tx1"/>
                </a:solidFill>
              </a:rPr>
              <a:t>50 Hz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41" name="Connecteur droit 140"/>
          <p:cNvCxnSpPr/>
          <p:nvPr/>
        </p:nvCxnSpPr>
        <p:spPr>
          <a:xfrm>
            <a:off x="9172873" y="408388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>
            <a:off x="9172873" y="431415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>
            <a:off x="9172873" y="1715552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9172871" y="99025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45" name="Connecteur droit 144"/>
          <p:cNvCxnSpPr/>
          <p:nvPr/>
        </p:nvCxnSpPr>
        <p:spPr>
          <a:xfrm>
            <a:off x="6613501" y="120692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/>
          <p:nvPr/>
        </p:nvCxnSpPr>
        <p:spPr>
          <a:xfrm>
            <a:off x="9172871" y="1206925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6613501" y="171555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6613501" y="1506629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Niveau sonore (min / max)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9172871" y="150662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 / 67 dB(A)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50" name="Connecteur droit 149"/>
          <p:cNvCxnSpPr/>
          <p:nvPr/>
        </p:nvCxnSpPr>
        <p:spPr>
          <a:xfrm>
            <a:off x="6613500" y="14606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>
            <a:off x="9172870" y="14606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6613501" y="1999906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ETIQUETTE ENERGIE</a:t>
            </a:r>
            <a:endParaRPr lang="fr-FR" sz="1050" b="1" dirty="0"/>
          </a:p>
        </p:txBody>
      </p:sp>
      <p:sp>
        <p:nvSpPr>
          <p:cNvPr id="153" name="Rectangle 152"/>
          <p:cNvSpPr/>
          <p:nvPr/>
        </p:nvSpPr>
        <p:spPr>
          <a:xfrm>
            <a:off x="6613500" y="2442296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l’évacuation des vapeurs et des fumées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54" name="Connecteur droit 153"/>
          <p:cNvCxnSpPr/>
          <p:nvPr/>
        </p:nvCxnSpPr>
        <p:spPr>
          <a:xfrm>
            <a:off x="6613501" y="305826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>
            <a:off x="6613501" y="2445480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6613501" y="222063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énergie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613501" y="284934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9172871" y="1999906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59" name="Connecteur droit 158"/>
          <p:cNvCxnSpPr/>
          <p:nvPr/>
        </p:nvCxnSpPr>
        <p:spPr>
          <a:xfrm>
            <a:off x="9172871" y="305826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>
            <a:off x="9172871" y="244548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9172871" y="2220638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9172871" y="2849344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9172870" y="248725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73" name="Connecteur droit 172"/>
          <p:cNvCxnSpPr/>
          <p:nvPr/>
        </p:nvCxnSpPr>
        <p:spPr>
          <a:xfrm>
            <a:off x="6613500" y="280338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>
            <a:off x="9172870" y="280338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176"/>
          <p:cNvCxnSpPr/>
          <p:nvPr/>
        </p:nvCxnSpPr>
        <p:spPr>
          <a:xfrm>
            <a:off x="6613500" y="3312016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6613500" y="3103093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la filtration des graisses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84" name="Connecteur droit 183"/>
          <p:cNvCxnSpPr/>
          <p:nvPr/>
        </p:nvCxnSpPr>
        <p:spPr>
          <a:xfrm>
            <a:off x="9172870" y="3312016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/>
          <p:cNvSpPr/>
          <p:nvPr/>
        </p:nvSpPr>
        <p:spPr>
          <a:xfrm>
            <a:off x="9172870" y="310309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86" name="Connecteur droit 185"/>
          <p:cNvCxnSpPr/>
          <p:nvPr/>
        </p:nvCxnSpPr>
        <p:spPr>
          <a:xfrm>
            <a:off x="6613499" y="305713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>
            <a:off x="9172869" y="305713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6613500" y="33770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Consommation d’énergie en kW/h par an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9172870" y="3377090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80,5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4" name="Connecteur droit 203"/>
          <p:cNvCxnSpPr/>
          <p:nvPr/>
        </p:nvCxnSpPr>
        <p:spPr>
          <a:xfrm>
            <a:off x="6613499" y="69564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6613499" y="47080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Mode de fonctionnement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6" name="Connecteur droit 205"/>
          <p:cNvCxnSpPr/>
          <p:nvPr/>
        </p:nvCxnSpPr>
        <p:spPr>
          <a:xfrm>
            <a:off x="9172869" y="69564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206"/>
          <p:cNvSpPr/>
          <p:nvPr/>
        </p:nvSpPr>
        <p:spPr>
          <a:xfrm>
            <a:off x="9172869" y="47080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Extraction et recyclage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786378" y="4238517"/>
            <a:ext cx="4552679" cy="2363147"/>
            <a:chOff x="1049835" y="4238517"/>
            <a:chExt cx="3891643" cy="1582290"/>
          </a:xfrm>
        </p:grpSpPr>
        <p:sp>
          <p:nvSpPr>
            <p:cNvPr id="7" name="Rectangle 6"/>
            <p:cNvSpPr/>
            <p:nvPr/>
          </p:nvSpPr>
          <p:spPr>
            <a:xfrm>
              <a:off x="1049835" y="4238517"/>
              <a:ext cx="1856676" cy="1606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50" b="1" dirty="0" smtClean="0"/>
                <a:t>CARACTERISTIQUES GENERALES</a:t>
              </a:r>
              <a:endParaRPr lang="fr-FR" sz="105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9835" y="444242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Finition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35" y="4642610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Débit d’aspiration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35" y="484278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>
                  <a:solidFill>
                    <a:schemeClr val="tx1"/>
                  </a:solidFill>
                </a:rPr>
                <a:t>Type de Commandes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49835" y="504296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Filtres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49835" y="524314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Filtres charbon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9835" y="5443327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Eclairage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49835" y="5643506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Classe Energétique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1049835" y="4608291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1049835" y="4791313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1049835" y="500865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049835" y="520311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1049835" y="5409009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1049835" y="5614908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049835" y="5820807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084802" y="4238517"/>
              <a:ext cx="1856676" cy="1606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105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84802" y="444242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Bordeaux / Inox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84802" y="4642610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500 m3/h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84802" y="484278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Boutons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084802" y="504296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Aluminium lavable en lave-vaisselle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84802" y="524314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2 fournis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84802" y="5443327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LED (2 x 4 W)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84802" y="5643506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3084802" y="4608291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3084802" y="4791313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3084802" y="500865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3084802" y="520311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3084802" y="5409009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3084802" y="5614908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3084802" y="5820807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ZoneTexte 318"/>
          <p:cNvSpPr txBox="1"/>
          <p:nvPr/>
        </p:nvSpPr>
        <p:spPr>
          <a:xfrm>
            <a:off x="713808" y="320846"/>
            <a:ext cx="1801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SERIE </a:t>
            </a:r>
            <a:r>
              <a:rPr lang="fr-FR" sz="1600" b="1" dirty="0" smtClean="0">
                <a:solidFill>
                  <a:srgbClr val="FF0000"/>
                </a:solidFill>
              </a:rPr>
              <a:t>FUTURA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786378" y="786650"/>
            <a:ext cx="455267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/>
              <a:t>K80 AM </a:t>
            </a:r>
            <a:r>
              <a:rPr lang="fr-FR" b="1" dirty="0" smtClean="0"/>
              <a:t>LVI </a:t>
            </a:r>
            <a:r>
              <a:rPr lang="fr-FR" b="1" dirty="0" smtClean="0"/>
              <a:t>D</a:t>
            </a:r>
            <a:endParaRPr lang="fr-FR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828181" y="1217011"/>
            <a:ext cx="180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Hotte déco murale 80 cm</a:t>
            </a:r>
            <a:endParaRPr lang="fr-FR" sz="1200" b="1" i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6613500" y="6448629"/>
            <a:ext cx="5310364" cy="341543"/>
            <a:chOff x="6961845" y="6448630"/>
            <a:chExt cx="4539316" cy="155438"/>
          </a:xfrm>
        </p:grpSpPr>
        <p:sp>
          <p:nvSpPr>
            <p:cNvPr id="311" name="Rectangle 310"/>
            <p:cNvSpPr/>
            <p:nvPr/>
          </p:nvSpPr>
          <p:spPr>
            <a:xfrm>
              <a:off x="6961845" y="6448630"/>
              <a:ext cx="2078949" cy="1530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/>
                <a:t>CODE EAN </a:t>
              </a:r>
              <a:r>
                <a:rPr lang="fr-FR" sz="1200" b="1" dirty="0" smtClean="0"/>
                <a:t>K80 AM </a:t>
              </a:r>
              <a:r>
                <a:rPr lang="fr-FR" sz="1200" b="1" dirty="0" smtClean="0"/>
                <a:t>LVI </a:t>
              </a:r>
              <a:r>
                <a:rPr lang="fr-FR" sz="1200" b="1" dirty="0" smtClean="0"/>
                <a:t>D</a:t>
              </a:r>
              <a:endParaRPr lang="fr-FR" sz="1200" b="1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9149602" y="6448630"/>
              <a:ext cx="2351559" cy="15543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 smtClean="0"/>
                <a:t>8 051 277 </a:t>
              </a:r>
              <a:r>
                <a:rPr lang="fr-FR" sz="1200" b="1" dirty="0" smtClean="0"/>
                <a:t>857 264</a:t>
              </a:r>
              <a:endParaRPr lang="fr-FR" sz="1200" b="1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030869" y="3691817"/>
            <a:ext cx="338681" cy="3473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X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96378" y="3691817"/>
            <a:ext cx="338681" cy="347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CR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961887" y="3691817"/>
            <a:ext cx="338681" cy="3473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NR</a:t>
            </a:r>
            <a:endParaRPr lang="fr-FR" sz="1600" b="1" dirty="0"/>
          </a:p>
        </p:txBody>
      </p:sp>
      <p:pic>
        <p:nvPicPr>
          <p:cNvPr id="134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5" y="4638861"/>
            <a:ext cx="1381392" cy="1632986"/>
          </a:xfrm>
          <a:prstGeom prst="rect">
            <a:avLst/>
          </a:prstGeom>
        </p:spPr>
      </p:pic>
      <p:pic>
        <p:nvPicPr>
          <p:cNvPr id="105" name="Image 104" descr="HOC vino.jpg"/>
          <p:cNvPicPr>
            <a:picLocks noChangeAspect="1"/>
          </p:cNvPicPr>
          <p:nvPr/>
        </p:nvPicPr>
        <p:blipFill>
          <a:blip r:embed="rId3" cstate="print"/>
          <a:srcRect l="14124" r="12076"/>
          <a:stretch>
            <a:fillRect/>
          </a:stretch>
        </p:blipFill>
        <p:spPr>
          <a:xfrm>
            <a:off x="787385" y="1538308"/>
            <a:ext cx="2786041" cy="243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6" name="Rectangle 105"/>
          <p:cNvSpPr/>
          <p:nvPr/>
        </p:nvSpPr>
        <p:spPr>
          <a:xfrm>
            <a:off x="6613503" y="261600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TECHNIQUES</a:t>
            </a:r>
            <a:endParaRPr lang="fr-FR" sz="1050" b="1" dirty="0"/>
          </a:p>
        </p:txBody>
      </p:sp>
      <p:sp>
        <p:nvSpPr>
          <p:cNvPr id="107" name="Rectangle 106"/>
          <p:cNvSpPr/>
          <p:nvPr/>
        </p:nvSpPr>
        <p:spPr>
          <a:xfrm>
            <a:off x="6613501" y="9452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turbines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08" name="Connecteur droit 107"/>
          <p:cNvCxnSpPr/>
          <p:nvPr/>
        </p:nvCxnSpPr>
        <p:spPr>
          <a:xfrm>
            <a:off x="6613503" y="146180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>
            <a:off x="6613503" y="9484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6613503" y="72363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moteur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613503" y="3667989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DIMENSIONS ET POIDS</a:t>
            </a:r>
            <a:endParaRPr lang="fr-FR" sz="1050" b="1" dirty="0"/>
          </a:p>
        </p:txBody>
      </p:sp>
      <p:sp>
        <p:nvSpPr>
          <p:cNvPr id="114" name="Rectangle 113"/>
          <p:cNvSpPr/>
          <p:nvPr/>
        </p:nvSpPr>
        <p:spPr>
          <a:xfrm>
            <a:off x="6613503" y="3893355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</a:t>
            </a:r>
            <a:r>
              <a:rPr lang="fr-FR" sz="1000" dirty="0" smtClean="0">
                <a:solidFill>
                  <a:schemeClr val="tx1"/>
                </a:solidFill>
              </a:rPr>
              <a:t>hotte </a:t>
            </a:r>
            <a:r>
              <a:rPr lang="fr-FR" sz="1000" dirty="0">
                <a:solidFill>
                  <a:schemeClr val="tx1"/>
                </a:solidFill>
              </a:rPr>
              <a:t>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613503" y="41145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emballée 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613503" y="436286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6613503" y="175045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118" name="Connecteur droit 117"/>
          <p:cNvCxnSpPr/>
          <p:nvPr/>
        </p:nvCxnSpPr>
        <p:spPr>
          <a:xfrm>
            <a:off x="6613503" y="407665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6613503" y="430597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6613503" y="171253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613503" y="12528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Diamètre de sortie d’air (mm)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9172873" y="261600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26" name="Connecteur droit 125"/>
          <p:cNvCxnSpPr/>
          <p:nvPr/>
        </p:nvCxnSpPr>
        <p:spPr>
          <a:xfrm>
            <a:off x="9172873" y="146180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9172873" y="9484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9172873" y="72363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9172873" y="1252881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150/ 120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9172873" y="3684585"/>
            <a:ext cx="2750995" cy="180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136" name="Rectangle 135"/>
          <p:cNvSpPr/>
          <p:nvPr/>
        </p:nvSpPr>
        <p:spPr>
          <a:xfrm>
            <a:off x="9172873" y="3899829"/>
            <a:ext cx="2750995" cy="165016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smtClean="0">
                <a:solidFill>
                  <a:schemeClr val="tx1"/>
                </a:solidFill>
              </a:rPr>
              <a:t>98/54 x 80 x 46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9172873" y="4121966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87x61x38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9172873" y="4371271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7,5 / 9,4 kg</a:t>
            </a:r>
            <a:r>
              <a:rPr lang="fr-FR" sz="1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9172873" y="1750458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230 </a:t>
            </a:r>
            <a:r>
              <a:rPr lang="fr-FR" sz="1000" dirty="0">
                <a:solidFill>
                  <a:schemeClr val="tx1"/>
                </a:solidFill>
              </a:rPr>
              <a:t>V, </a:t>
            </a:r>
            <a:r>
              <a:rPr lang="fr-FR" sz="1000" dirty="0" smtClean="0">
                <a:solidFill>
                  <a:schemeClr val="tx1"/>
                </a:solidFill>
              </a:rPr>
              <a:t>50 Hz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40" name="Connecteur droit 139"/>
          <p:cNvCxnSpPr/>
          <p:nvPr/>
        </p:nvCxnSpPr>
        <p:spPr>
          <a:xfrm>
            <a:off x="9172873" y="408388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9172873" y="431415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eur droit 141"/>
          <p:cNvCxnSpPr/>
          <p:nvPr/>
        </p:nvCxnSpPr>
        <p:spPr>
          <a:xfrm>
            <a:off x="9172873" y="1715552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9172871" y="99025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44" name="Connecteur droit 143"/>
          <p:cNvCxnSpPr/>
          <p:nvPr/>
        </p:nvCxnSpPr>
        <p:spPr>
          <a:xfrm>
            <a:off x="6613501" y="120692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9172871" y="1206925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/>
          <p:nvPr/>
        </p:nvCxnSpPr>
        <p:spPr>
          <a:xfrm>
            <a:off x="6613501" y="171555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6613501" y="1506629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Niveau sonore (min / max)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9172871" y="150662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 / 67 dB(A)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49" name="Connecteur droit 148"/>
          <p:cNvCxnSpPr/>
          <p:nvPr/>
        </p:nvCxnSpPr>
        <p:spPr>
          <a:xfrm>
            <a:off x="6613500" y="14606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9172870" y="14606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6613501" y="1999906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ETIQUETTE ENERGIE</a:t>
            </a:r>
            <a:endParaRPr lang="fr-FR" sz="1050" b="1" dirty="0"/>
          </a:p>
        </p:txBody>
      </p:sp>
      <p:sp>
        <p:nvSpPr>
          <p:cNvPr id="152" name="Rectangle 151"/>
          <p:cNvSpPr/>
          <p:nvPr/>
        </p:nvSpPr>
        <p:spPr>
          <a:xfrm>
            <a:off x="6613500" y="2442296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l’évacuation des vapeurs et des fumées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53" name="Connecteur droit 152"/>
          <p:cNvCxnSpPr/>
          <p:nvPr/>
        </p:nvCxnSpPr>
        <p:spPr>
          <a:xfrm>
            <a:off x="6613501" y="305826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>
            <a:off x="6613501" y="2445480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6613501" y="222063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énergie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6613501" y="284934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9172871" y="1999906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58" name="Connecteur droit 157"/>
          <p:cNvCxnSpPr/>
          <p:nvPr/>
        </p:nvCxnSpPr>
        <p:spPr>
          <a:xfrm>
            <a:off x="9172871" y="305826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9172871" y="244548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9172871" y="2220638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9172871" y="2849344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9172870" y="248725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68" name="Connecteur droit 167"/>
          <p:cNvCxnSpPr/>
          <p:nvPr/>
        </p:nvCxnSpPr>
        <p:spPr>
          <a:xfrm>
            <a:off x="6613500" y="280338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/>
        </p:nvCxnSpPr>
        <p:spPr>
          <a:xfrm>
            <a:off x="9172870" y="280338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173"/>
          <p:cNvCxnSpPr/>
          <p:nvPr/>
        </p:nvCxnSpPr>
        <p:spPr>
          <a:xfrm>
            <a:off x="6613500" y="3312016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6613500" y="3103093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la filtration des graisses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79" name="Connecteur droit 178"/>
          <p:cNvCxnSpPr/>
          <p:nvPr/>
        </p:nvCxnSpPr>
        <p:spPr>
          <a:xfrm>
            <a:off x="9172870" y="3312016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9172870" y="310309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85" name="Connecteur droit 184"/>
          <p:cNvCxnSpPr/>
          <p:nvPr/>
        </p:nvCxnSpPr>
        <p:spPr>
          <a:xfrm>
            <a:off x="6613499" y="305713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185"/>
          <p:cNvCxnSpPr/>
          <p:nvPr/>
        </p:nvCxnSpPr>
        <p:spPr>
          <a:xfrm>
            <a:off x="9172869" y="305713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6613500" y="33770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Consommation d’énergie en kW/h par an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9172870" y="3377090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80,5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3" name="Connecteur droit 202"/>
          <p:cNvCxnSpPr/>
          <p:nvPr/>
        </p:nvCxnSpPr>
        <p:spPr>
          <a:xfrm>
            <a:off x="6613499" y="69564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6613499" y="47080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Mode de fonctionnement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5" name="Connecteur droit 204"/>
          <p:cNvCxnSpPr/>
          <p:nvPr/>
        </p:nvCxnSpPr>
        <p:spPr>
          <a:xfrm>
            <a:off x="9172869" y="69564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/>
          <p:cNvSpPr/>
          <p:nvPr/>
        </p:nvSpPr>
        <p:spPr>
          <a:xfrm>
            <a:off x="9172869" y="47080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Extraction et recyclage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786378" y="4238517"/>
            <a:ext cx="4552679" cy="2363147"/>
            <a:chOff x="1049835" y="4238517"/>
            <a:chExt cx="3891643" cy="1582290"/>
          </a:xfrm>
        </p:grpSpPr>
        <p:sp>
          <p:nvSpPr>
            <p:cNvPr id="7" name="Rectangle 6"/>
            <p:cNvSpPr/>
            <p:nvPr/>
          </p:nvSpPr>
          <p:spPr>
            <a:xfrm>
              <a:off x="1049835" y="4238517"/>
              <a:ext cx="1856676" cy="1606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50" b="1" dirty="0" smtClean="0"/>
                <a:t>CARACTERISTIQUES GENERALES</a:t>
              </a:r>
              <a:endParaRPr lang="fr-FR" sz="105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9835" y="444242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Finition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9835" y="4642610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Débit d’aspiration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9835" y="484278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>
                  <a:solidFill>
                    <a:schemeClr val="tx1"/>
                  </a:solidFill>
                </a:rPr>
                <a:t>Type de Commandes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49835" y="504296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Filtres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49835" y="524314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Filtres charbon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9835" y="5443327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Eclairage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49835" y="5643506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Classe Energétique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1049835" y="4608291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1049835" y="4791313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1049835" y="500865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1049835" y="520311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1049835" y="5409009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1049835" y="5614908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049835" y="5820807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084802" y="4238517"/>
              <a:ext cx="1856676" cy="1606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endParaRPr lang="fr-FR" sz="105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84802" y="444242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Crème / Inox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84802" y="4642610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500 m3/h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84802" y="4842789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Boutons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084802" y="504296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Aluminium lavable en lave-vaisselle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84802" y="5243148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2 fournis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84802" y="5443327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LED (2 x 4 W)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84802" y="5643506"/>
              <a:ext cx="1856676" cy="14870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Connecteur droit 48"/>
            <p:cNvCxnSpPr/>
            <p:nvPr/>
          </p:nvCxnSpPr>
          <p:spPr>
            <a:xfrm>
              <a:off x="3084802" y="4608291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3084802" y="4791313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3084802" y="500865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3084802" y="5203110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3084802" y="5409009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3084802" y="5614908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3084802" y="5820807"/>
              <a:ext cx="18566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9" name="ZoneTexte 318"/>
          <p:cNvSpPr txBox="1"/>
          <p:nvPr/>
        </p:nvSpPr>
        <p:spPr>
          <a:xfrm>
            <a:off x="713808" y="320846"/>
            <a:ext cx="1801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SERIE </a:t>
            </a:r>
            <a:r>
              <a:rPr lang="fr-FR" sz="1600" b="1" dirty="0" smtClean="0">
                <a:solidFill>
                  <a:srgbClr val="FF0000"/>
                </a:solidFill>
              </a:rPr>
              <a:t>FUTURA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320" name="ZoneTexte 319"/>
          <p:cNvSpPr txBox="1"/>
          <p:nvPr/>
        </p:nvSpPr>
        <p:spPr>
          <a:xfrm>
            <a:off x="786378" y="786650"/>
            <a:ext cx="455267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 smtClean="0"/>
              <a:t>K80 AM </a:t>
            </a:r>
            <a:r>
              <a:rPr lang="fr-FR" b="1" dirty="0" smtClean="0"/>
              <a:t>LCR </a:t>
            </a:r>
            <a:r>
              <a:rPr lang="fr-FR" b="1" dirty="0" smtClean="0"/>
              <a:t>D</a:t>
            </a:r>
            <a:endParaRPr lang="fr-FR" b="1" dirty="0"/>
          </a:p>
        </p:txBody>
      </p:sp>
      <p:sp>
        <p:nvSpPr>
          <p:cNvPr id="321" name="ZoneTexte 320"/>
          <p:cNvSpPr txBox="1"/>
          <p:nvPr/>
        </p:nvSpPr>
        <p:spPr>
          <a:xfrm>
            <a:off x="828181" y="1217011"/>
            <a:ext cx="1801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Hotte déco murale 80 cm</a:t>
            </a:r>
            <a:endParaRPr lang="fr-FR" sz="1200" b="1" i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6613500" y="6448629"/>
            <a:ext cx="5310364" cy="341543"/>
            <a:chOff x="6961845" y="6448630"/>
            <a:chExt cx="4539316" cy="155438"/>
          </a:xfrm>
        </p:grpSpPr>
        <p:sp>
          <p:nvSpPr>
            <p:cNvPr id="311" name="Rectangle 310"/>
            <p:cNvSpPr/>
            <p:nvPr/>
          </p:nvSpPr>
          <p:spPr>
            <a:xfrm>
              <a:off x="6961845" y="6448630"/>
              <a:ext cx="2078949" cy="1530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/>
                <a:t>CODE EAN </a:t>
              </a:r>
              <a:r>
                <a:rPr lang="fr-FR" sz="1200" b="1" dirty="0" smtClean="0"/>
                <a:t>K80 AM </a:t>
              </a:r>
              <a:r>
                <a:rPr lang="fr-FR" sz="1200" b="1" dirty="0" smtClean="0"/>
                <a:t>LCR D</a:t>
              </a:r>
              <a:endParaRPr lang="fr-FR" sz="1200" b="1" dirty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9149602" y="6448630"/>
              <a:ext cx="2351559" cy="15543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500" rtlCol="0" anchor="ctr"/>
            <a:lstStyle/>
            <a:p>
              <a:r>
                <a:rPr lang="fr-FR" sz="1200" b="1" dirty="0" smtClean="0"/>
                <a:t>8 051 277 </a:t>
              </a:r>
              <a:r>
                <a:rPr lang="fr-FR" sz="1200" b="1" dirty="0" smtClean="0"/>
                <a:t>857 271</a:t>
              </a:r>
              <a:endParaRPr lang="fr-FR" sz="1200" b="1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6613503" y="261600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CARACTERISTIQUES TECHNIQUES</a:t>
            </a:r>
            <a:endParaRPr lang="fr-FR" sz="1050" b="1" dirty="0"/>
          </a:p>
        </p:txBody>
      </p:sp>
      <p:sp>
        <p:nvSpPr>
          <p:cNvPr id="104" name="Rectangle 103"/>
          <p:cNvSpPr/>
          <p:nvPr/>
        </p:nvSpPr>
        <p:spPr>
          <a:xfrm>
            <a:off x="6613501" y="9452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turbines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12" name="Connecteur droit 111"/>
          <p:cNvCxnSpPr/>
          <p:nvPr/>
        </p:nvCxnSpPr>
        <p:spPr>
          <a:xfrm>
            <a:off x="6613503" y="146180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6613503" y="9484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6613503" y="72363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err="1" smtClean="0">
                <a:solidFill>
                  <a:schemeClr val="tx1"/>
                </a:solidFill>
              </a:rPr>
              <a:t>Nbr</a:t>
            </a:r>
            <a:r>
              <a:rPr lang="fr-FR" sz="1000" dirty="0" smtClean="0">
                <a:solidFill>
                  <a:schemeClr val="tx1"/>
                </a:solidFill>
              </a:rPr>
              <a:t> de moteur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6613503" y="3667989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DIMENSIONS ET POIDS</a:t>
            </a:r>
            <a:endParaRPr lang="fr-FR" sz="1050" b="1" dirty="0"/>
          </a:p>
        </p:txBody>
      </p:sp>
      <p:sp>
        <p:nvSpPr>
          <p:cNvPr id="289" name="Rectangle 288"/>
          <p:cNvSpPr/>
          <p:nvPr/>
        </p:nvSpPr>
        <p:spPr>
          <a:xfrm>
            <a:off x="6613503" y="3893355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</a:t>
            </a:r>
            <a:r>
              <a:rPr lang="fr-FR" sz="1000" dirty="0" smtClean="0">
                <a:solidFill>
                  <a:schemeClr val="tx1"/>
                </a:solidFill>
              </a:rPr>
              <a:t>hotte </a:t>
            </a:r>
            <a:r>
              <a:rPr lang="fr-FR" sz="1000" dirty="0">
                <a:solidFill>
                  <a:schemeClr val="tx1"/>
                </a:solidFill>
              </a:rPr>
              <a:t>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6613503" y="41145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Dimensions emballée (cm) - </a:t>
            </a:r>
            <a:r>
              <a:rPr lang="fr-FR" sz="1000" dirty="0" err="1">
                <a:solidFill>
                  <a:schemeClr val="tx1"/>
                </a:solidFill>
              </a:rPr>
              <a:t>HxLxP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6613503" y="436286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Poids net /brut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613503" y="175045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Branchement électrique </a:t>
            </a:r>
          </a:p>
        </p:txBody>
      </p:sp>
      <p:cxnSp>
        <p:nvCxnSpPr>
          <p:cNvPr id="294" name="Connecteur droit 293"/>
          <p:cNvCxnSpPr/>
          <p:nvPr/>
        </p:nvCxnSpPr>
        <p:spPr>
          <a:xfrm>
            <a:off x="6613503" y="407665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294"/>
          <p:cNvCxnSpPr/>
          <p:nvPr/>
        </p:nvCxnSpPr>
        <p:spPr>
          <a:xfrm>
            <a:off x="6613503" y="430597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295"/>
          <p:cNvCxnSpPr/>
          <p:nvPr/>
        </p:nvCxnSpPr>
        <p:spPr>
          <a:xfrm>
            <a:off x="6613503" y="171253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6613503" y="1252881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Diamètre de sortie d’air (mm)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9172873" y="261600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30" name="Connecteur droit 129"/>
          <p:cNvCxnSpPr/>
          <p:nvPr/>
        </p:nvCxnSpPr>
        <p:spPr>
          <a:xfrm>
            <a:off x="9172873" y="146180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9172873" y="9484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9172873" y="72363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9172873" y="1252881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150/ 120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9172873" y="3684585"/>
            <a:ext cx="2750995" cy="18033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sp>
        <p:nvSpPr>
          <p:cNvPr id="299" name="Rectangle 298"/>
          <p:cNvSpPr/>
          <p:nvPr/>
        </p:nvSpPr>
        <p:spPr>
          <a:xfrm>
            <a:off x="9172873" y="3899829"/>
            <a:ext cx="2750995" cy="165016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smtClean="0">
                <a:solidFill>
                  <a:schemeClr val="tx1"/>
                </a:solidFill>
              </a:rPr>
              <a:t>98/54 x 80 x 46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9172873" y="4121966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87x61x38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9172873" y="4371271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7,5 / 9,4 kg</a:t>
            </a:r>
            <a:r>
              <a:rPr lang="fr-FR" sz="1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9172873" y="1750458"/>
            <a:ext cx="2750995" cy="1650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230 </a:t>
            </a:r>
            <a:r>
              <a:rPr lang="fr-FR" sz="1000" dirty="0">
                <a:solidFill>
                  <a:schemeClr val="tx1"/>
                </a:solidFill>
              </a:rPr>
              <a:t>V, </a:t>
            </a:r>
            <a:r>
              <a:rPr lang="fr-FR" sz="1000" dirty="0" smtClean="0">
                <a:solidFill>
                  <a:schemeClr val="tx1"/>
                </a:solidFill>
              </a:rPr>
              <a:t>50 Hz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304" name="Connecteur droit 303"/>
          <p:cNvCxnSpPr/>
          <p:nvPr/>
        </p:nvCxnSpPr>
        <p:spPr>
          <a:xfrm>
            <a:off x="9172873" y="408388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304"/>
          <p:cNvCxnSpPr/>
          <p:nvPr/>
        </p:nvCxnSpPr>
        <p:spPr>
          <a:xfrm>
            <a:off x="9172873" y="431415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cteur droit 305"/>
          <p:cNvCxnSpPr/>
          <p:nvPr/>
        </p:nvCxnSpPr>
        <p:spPr>
          <a:xfrm>
            <a:off x="9172873" y="1715552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9172871" y="99025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64" name="Connecteur droit 163"/>
          <p:cNvCxnSpPr/>
          <p:nvPr/>
        </p:nvCxnSpPr>
        <p:spPr>
          <a:xfrm>
            <a:off x="6613501" y="1206925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9172871" y="1206925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6613501" y="1715552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6613501" y="1506629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Niveau sonore (min / max)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9172871" y="150662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50 / 67 dB(A)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70" name="Connecteur droit 169"/>
          <p:cNvCxnSpPr/>
          <p:nvPr/>
        </p:nvCxnSpPr>
        <p:spPr>
          <a:xfrm>
            <a:off x="6613500" y="146067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/>
          <p:cNvCxnSpPr/>
          <p:nvPr/>
        </p:nvCxnSpPr>
        <p:spPr>
          <a:xfrm>
            <a:off x="9172870" y="146067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6613501" y="1999906"/>
            <a:ext cx="2432080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50" b="1" dirty="0" smtClean="0"/>
              <a:t>ETIQUETTE ENERGIE</a:t>
            </a:r>
            <a:endParaRPr lang="fr-FR" sz="1050" b="1" dirty="0"/>
          </a:p>
        </p:txBody>
      </p:sp>
      <p:sp>
        <p:nvSpPr>
          <p:cNvPr id="175" name="Rectangle 174"/>
          <p:cNvSpPr/>
          <p:nvPr/>
        </p:nvSpPr>
        <p:spPr>
          <a:xfrm>
            <a:off x="6613500" y="2442296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t" anchorCtr="0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l’évacuation des vapeurs et des fumées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613501" y="305826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6613501" y="2445480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6613501" y="2220638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énergie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613501" y="2849344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l’éclairage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9172871" y="1999906"/>
            <a:ext cx="2750995" cy="17754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endParaRPr lang="fr-FR" sz="1050" b="1" dirty="0"/>
          </a:p>
        </p:txBody>
      </p:sp>
      <p:cxnSp>
        <p:nvCxnSpPr>
          <p:cNvPr id="189" name="Connecteur droit 188"/>
          <p:cNvCxnSpPr/>
          <p:nvPr/>
        </p:nvCxnSpPr>
        <p:spPr>
          <a:xfrm>
            <a:off x="9172871" y="305826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>
            <a:off x="9172871" y="2445480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9172871" y="2220638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9172871" y="2849344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9172870" y="2487259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4" name="Connecteur droit 193"/>
          <p:cNvCxnSpPr/>
          <p:nvPr/>
        </p:nvCxnSpPr>
        <p:spPr>
          <a:xfrm>
            <a:off x="6613500" y="2803389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/>
          <p:cNvCxnSpPr/>
          <p:nvPr/>
        </p:nvCxnSpPr>
        <p:spPr>
          <a:xfrm>
            <a:off x="9172870" y="2803389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195"/>
          <p:cNvCxnSpPr/>
          <p:nvPr/>
        </p:nvCxnSpPr>
        <p:spPr>
          <a:xfrm>
            <a:off x="6613500" y="3312016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6613500" y="3103093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Classe d’efficacité de la filtration des graisses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98" name="Connecteur droit 197"/>
          <p:cNvCxnSpPr/>
          <p:nvPr/>
        </p:nvCxnSpPr>
        <p:spPr>
          <a:xfrm>
            <a:off x="9172870" y="3312016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9172870" y="3103093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00" name="Connecteur droit 199"/>
          <p:cNvCxnSpPr/>
          <p:nvPr/>
        </p:nvCxnSpPr>
        <p:spPr>
          <a:xfrm>
            <a:off x="6613499" y="3057137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/>
          <p:cNvCxnSpPr/>
          <p:nvPr/>
        </p:nvCxnSpPr>
        <p:spPr>
          <a:xfrm>
            <a:off x="9172869" y="3057137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613500" y="3377090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Consommation d’énergie en kW/h par an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9172870" y="3377090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80,5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0869" y="3691817"/>
            <a:ext cx="338681" cy="3473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X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96378" y="3691817"/>
            <a:ext cx="338681" cy="34732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/>
              <a:t>VI</a:t>
            </a:r>
            <a:endParaRPr lang="fr-FR" sz="1600" b="1" dirty="0"/>
          </a:p>
        </p:txBody>
      </p:sp>
      <p:sp>
        <p:nvSpPr>
          <p:cNvPr id="132" name="Rectangle 131"/>
          <p:cNvSpPr/>
          <p:nvPr/>
        </p:nvSpPr>
        <p:spPr>
          <a:xfrm>
            <a:off x="4961887" y="3691817"/>
            <a:ext cx="338681" cy="3473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600" b="1" dirty="0" smtClean="0"/>
              <a:t>NR</a:t>
            </a:r>
            <a:endParaRPr lang="fr-FR" sz="1600" b="1" dirty="0"/>
          </a:p>
        </p:txBody>
      </p:sp>
      <p:pic>
        <p:nvPicPr>
          <p:cNvPr id="134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095" y="4638861"/>
            <a:ext cx="1381392" cy="1632986"/>
          </a:xfrm>
          <a:prstGeom prst="rect">
            <a:avLst/>
          </a:prstGeom>
        </p:spPr>
      </p:pic>
      <p:pic>
        <p:nvPicPr>
          <p:cNvPr id="103" name="Image 102" descr="HOC creme.jpg"/>
          <p:cNvPicPr>
            <a:picLocks noChangeAspect="1"/>
          </p:cNvPicPr>
          <p:nvPr/>
        </p:nvPicPr>
        <p:blipFill>
          <a:blip r:embed="rId3" cstate="print"/>
          <a:srcRect l="12072" r="13424"/>
          <a:stretch>
            <a:fillRect/>
          </a:stretch>
        </p:blipFill>
        <p:spPr>
          <a:xfrm>
            <a:off x="786378" y="1829650"/>
            <a:ext cx="2350464" cy="1988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6" name="Connecteur droit 105"/>
          <p:cNvCxnSpPr/>
          <p:nvPr/>
        </p:nvCxnSpPr>
        <p:spPr>
          <a:xfrm>
            <a:off x="6613499" y="695644"/>
            <a:ext cx="2432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6613499" y="470802"/>
            <a:ext cx="2432080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Mode de fonctionnement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08" name="Connecteur droit 107"/>
          <p:cNvCxnSpPr/>
          <p:nvPr/>
        </p:nvCxnSpPr>
        <p:spPr>
          <a:xfrm>
            <a:off x="9172869" y="695644"/>
            <a:ext cx="2750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9172869" y="470802"/>
            <a:ext cx="2750995" cy="1643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" rtlCol="0" anchor="ctr"/>
          <a:lstStyle/>
          <a:p>
            <a:r>
              <a:rPr lang="fr-FR" sz="1000" dirty="0" smtClean="0">
                <a:solidFill>
                  <a:schemeClr val="tx1"/>
                </a:solidFill>
              </a:rPr>
              <a:t>Extraction et recyclage</a:t>
            </a:r>
            <a:endParaRPr lang="fr-F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0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678</Words>
  <Application>Microsoft Office PowerPoint</Application>
  <PresentationFormat>Grand écran</PresentationFormat>
  <Paragraphs>216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Roy</dc:creator>
  <cp:lastModifiedBy>Caroline Roy</cp:lastModifiedBy>
  <cp:revision>20</cp:revision>
  <cp:lastPrinted>2015-08-26T10:51:33Z</cp:lastPrinted>
  <dcterms:created xsi:type="dcterms:W3CDTF">2015-08-25T08:55:40Z</dcterms:created>
  <dcterms:modified xsi:type="dcterms:W3CDTF">2015-08-26T12:01:51Z</dcterms:modified>
</cp:coreProperties>
</file>